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y="5143500" cx="9144000"/>
  <p:notesSz cx="6858000" cy="9144000"/>
  <p:embeddedFontLst>
    <p:embeddedFont>
      <p:font typeface="Epilogue Light"/>
      <p:regular r:id="rId28"/>
      <p:bold r:id="rId29"/>
      <p:italic r:id="rId30"/>
      <p:boldItalic r:id="rId31"/>
    </p:embeddedFont>
    <p:embeddedFont>
      <p:font typeface="Epilogue Medium"/>
      <p:regular r:id="rId32"/>
      <p:bold r:id="rId33"/>
      <p:italic r:id="rId34"/>
      <p:boldItalic r:id="rId35"/>
    </p:embeddedFont>
    <p:embeddedFont>
      <p:font typeface="Helvetica Neue"/>
      <p:regular r:id="rId36"/>
      <p:bold r:id="rId37"/>
      <p:italic r:id="rId38"/>
      <p:boldItalic r:id="rId39"/>
    </p:embeddedFont>
    <p:embeddedFont>
      <p:font typeface="Epilogue"/>
      <p:regular r:id="rId40"/>
      <p:bold r:id="rId41"/>
      <p:italic r:id="rId42"/>
      <p:boldItalic r:id="rId43"/>
    </p:embeddedFont>
    <p:embeddedFont>
      <p:font typeface="Alegreya"/>
      <p:regular r:id="rId44"/>
      <p:bold r:id="rId45"/>
      <p:italic r:id="rId46"/>
      <p:boldItalic r:id="rId47"/>
    </p:embeddedFont>
    <p:embeddedFont>
      <p:font typeface="Epilogue ExtraBold"/>
      <p:bold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Epilogue-regular.fntdata"/><Relationship Id="rId42" Type="http://schemas.openxmlformats.org/officeDocument/2006/relationships/font" Target="fonts/Epilogue-italic.fntdata"/><Relationship Id="rId41" Type="http://schemas.openxmlformats.org/officeDocument/2006/relationships/font" Target="fonts/Epilogue-bold.fntdata"/><Relationship Id="rId44" Type="http://schemas.openxmlformats.org/officeDocument/2006/relationships/font" Target="fonts/Alegreya-regular.fntdata"/><Relationship Id="rId43" Type="http://schemas.openxmlformats.org/officeDocument/2006/relationships/font" Target="fonts/Epilogue-boldItalic.fntdata"/><Relationship Id="rId46" Type="http://schemas.openxmlformats.org/officeDocument/2006/relationships/font" Target="fonts/Alegreya-italic.fntdata"/><Relationship Id="rId45" Type="http://schemas.openxmlformats.org/officeDocument/2006/relationships/font" Target="fonts/Alegreya-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EpilogueExtraBold-bold.fntdata"/><Relationship Id="rId47" Type="http://schemas.openxmlformats.org/officeDocument/2006/relationships/font" Target="fonts/Alegreya-boldItalic.fntdata"/><Relationship Id="rId49" Type="http://schemas.openxmlformats.org/officeDocument/2006/relationships/font" Target="fonts/EpilogueExtraBold-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EpilogueLight-boldItalic.fntdata"/><Relationship Id="rId30" Type="http://schemas.openxmlformats.org/officeDocument/2006/relationships/font" Target="fonts/EpilogueLight-italic.fntdata"/><Relationship Id="rId33" Type="http://schemas.openxmlformats.org/officeDocument/2006/relationships/font" Target="fonts/EpilogueMedium-bold.fntdata"/><Relationship Id="rId32" Type="http://schemas.openxmlformats.org/officeDocument/2006/relationships/font" Target="fonts/EpilogueMedium-regular.fntdata"/><Relationship Id="rId35" Type="http://schemas.openxmlformats.org/officeDocument/2006/relationships/font" Target="fonts/EpilogueMedium-boldItalic.fntdata"/><Relationship Id="rId34" Type="http://schemas.openxmlformats.org/officeDocument/2006/relationships/font" Target="fonts/EpilogueMedium-italic.fntdata"/><Relationship Id="rId37" Type="http://schemas.openxmlformats.org/officeDocument/2006/relationships/font" Target="fonts/HelveticaNeue-bold.fntdata"/><Relationship Id="rId36" Type="http://schemas.openxmlformats.org/officeDocument/2006/relationships/font" Target="fonts/HelveticaNeue-regular.fntdata"/><Relationship Id="rId39" Type="http://schemas.openxmlformats.org/officeDocument/2006/relationships/font" Target="fonts/HelveticaNeue-boldItalic.fntdata"/><Relationship Id="rId38" Type="http://schemas.openxmlformats.org/officeDocument/2006/relationships/font" Target="fonts/HelveticaNeue-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EpilogueLight-regular.fntdata"/><Relationship Id="rId27" Type="http://schemas.openxmlformats.org/officeDocument/2006/relationships/slide" Target="slides/slide23.xml"/><Relationship Id="rId29" Type="http://schemas.openxmlformats.org/officeDocument/2006/relationships/font" Target="fonts/EpilogueLight-bold.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f861f74d4d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f861f74d4d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101c832298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101c832298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f861f74d4d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f861f74d4d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534297b0c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1534297b0c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534297b0c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1534297b0c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01c8322983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01c8322983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d9a03648ae_0_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d9a03648ae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d9a03648ae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d9a03648ae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dac4f391d8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dac4f391d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e01ce9e4b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e01ce9e4b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d6254833fd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d6254833f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d9a03648ae_0_3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d9a03648ae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d9a03648ae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d9a03648ae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da25e12ed2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da25e12ed2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d9a03648ae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d9a03648ae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d6254833fd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d6254833fd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7b36537932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7b36537932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d9a03648a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d9a03648a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1375138474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1375138474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d9a03648ae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d9a03648ae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d9414d5e79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d9414d5e7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d9414d5e7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d9414d5e7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ECECEC"/>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9.jpg"/><Relationship Id="rId4" Type="http://schemas.openxmlformats.org/officeDocument/2006/relationships/image" Target="../media/image1.jpg"/><Relationship Id="rId5" Type="http://schemas.openxmlformats.org/officeDocument/2006/relationships/image" Target="../media/image16.jpg"/><Relationship Id="rId6" Type="http://schemas.openxmlformats.org/officeDocument/2006/relationships/image" Target="../media/image5.png"/><Relationship Id="rId7" Type="http://schemas.openxmlformats.org/officeDocument/2006/relationships/image" Target="../media/image6.jpg"/><Relationship Id="rId8"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14.png"/><Relationship Id="rId6" Type="http://schemas.openxmlformats.org/officeDocument/2006/relationships/image" Target="../media/image2.png"/><Relationship Id="rId7"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0.jpg"/><Relationship Id="rId5" Type="http://schemas.openxmlformats.org/officeDocument/2006/relationships/image" Target="../media/image12.png"/><Relationship Id="rId6" Type="http://schemas.openxmlformats.org/officeDocument/2006/relationships/image" Target="../media/image7.jpg"/><Relationship Id="rId7"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C2C"/>
        </a:solidFill>
      </p:bgPr>
    </p:bg>
    <p:spTree>
      <p:nvGrpSpPr>
        <p:cNvPr id="53" name="Shape 53"/>
        <p:cNvGrpSpPr/>
        <p:nvPr/>
      </p:nvGrpSpPr>
      <p:grpSpPr>
        <a:xfrm>
          <a:off x="0" y="0"/>
          <a:ext cx="0" cy="0"/>
          <a:chOff x="0" y="0"/>
          <a:chExt cx="0" cy="0"/>
        </a:xfrm>
      </p:grpSpPr>
      <p:sp>
        <p:nvSpPr>
          <p:cNvPr id="54" name="Google Shape;54;p13"/>
          <p:cNvSpPr txBox="1"/>
          <p:nvPr/>
        </p:nvSpPr>
        <p:spPr>
          <a:xfrm>
            <a:off x="900000" y="1825575"/>
            <a:ext cx="6204300" cy="89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 sz="3000">
                <a:solidFill>
                  <a:srgbClr val="ECECEC"/>
                </a:solidFill>
                <a:latin typeface="Epilogue"/>
                <a:ea typeface="Epilogue"/>
                <a:cs typeface="Epilogue"/>
                <a:sym typeface="Epilogue"/>
              </a:rPr>
              <a:t>Cliente X</a:t>
            </a:r>
            <a:endParaRPr b="1" sz="3000">
              <a:solidFill>
                <a:srgbClr val="ECECEC"/>
              </a:solidFill>
              <a:latin typeface="Epilogue"/>
              <a:ea typeface="Epilogue"/>
              <a:cs typeface="Epilogue"/>
              <a:sym typeface="Epilogue"/>
            </a:endParaRPr>
          </a:p>
          <a:p>
            <a:pPr indent="0" lvl="0" marL="0" rtl="0" algn="l">
              <a:spcBef>
                <a:spcPts val="0"/>
              </a:spcBef>
              <a:spcAft>
                <a:spcPts val="0"/>
              </a:spcAft>
              <a:buNone/>
            </a:pPr>
            <a:r>
              <a:rPr lang="es" sz="1600">
                <a:solidFill>
                  <a:srgbClr val="ECECEC"/>
                </a:solidFill>
                <a:latin typeface="Epilogue Light"/>
                <a:ea typeface="Epilogue Light"/>
                <a:cs typeface="Epilogue Light"/>
                <a:sym typeface="Epilogue Light"/>
              </a:rPr>
              <a:t>Propuesta de Marketing</a:t>
            </a:r>
            <a:endParaRPr sz="1600">
              <a:solidFill>
                <a:srgbClr val="ECECEC"/>
              </a:solidFill>
              <a:latin typeface="Epilogue Light"/>
              <a:ea typeface="Epilogue Light"/>
              <a:cs typeface="Epilogue Light"/>
              <a:sym typeface="Epilogue Light"/>
            </a:endParaRPr>
          </a:p>
        </p:txBody>
      </p:sp>
      <p:sp>
        <p:nvSpPr>
          <p:cNvPr id="55" name="Google Shape;55;p13"/>
          <p:cNvSpPr txBox="1"/>
          <p:nvPr/>
        </p:nvSpPr>
        <p:spPr>
          <a:xfrm>
            <a:off x="900000" y="3722650"/>
            <a:ext cx="1240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 sz="1000">
                <a:solidFill>
                  <a:srgbClr val="ECECEC"/>
                </a:solidFill>
                <a:latin typeface="Epilogue"/>
                <a:ea typeface="Epilogue"/>
                <a:cs typeface="Epilogue"/>
                <a:sym typeface="Epilogue"/>
              </a:rPr>
              <a:t>Pedro Serran</a:t>
            </a:r>
            <a:r>
              <a:rPr b="1" lang="es" sz="1000">
                <a:solidFill>
                  <a:srgbClr val="ECECEC"/>
                </a:solidFill>
                <a:latin typeface="Epilogue"/>
                <a:ea typeface="Epilogue"/>
                <a:cs typeface="Epilogue"/>
                <a:sym typeface="Epilogue"/>
              </a:rPr>
              <a:t>o</a:t>
            </a:r>
            <a:endParaRPr b="1" sz="1000">
              <a:solidFill>
                <a:srgbClr val="ECECEC"/>
              </a:solidFill>
              <a:latin typeface="Epilogue"/>
              <a:ea typeface="Epilogue"/>
              <a:cs typeface="Epilogue"/>
              <a:sym typeface="Epilogue"/>
            </a:endParaRPr>
          </a:p>
          <a:p>
            <a:pPr indent="0" lvl="0" marL="0" rtl="0" algn="l">
              <a:spcBef>
                <a:spcPts val="0"/>
              </a:spcBef>
              <a:spcAft>
                <a:spcPts val="0"/>
              </a:spcAft>
              <a:buNone/>
            </a:pPr>
            <a:r>
              <a:rPr lang="es" sz="700">
                <a:solidFill>
                  <a:srgbClr val="ECECEC"/>
                </a:solidFill>
                <a:latin typeface="Epilogue"/>
                <a:ea typeface="Epilogue"/>
                <a:cs typeface="Epilogue"/>
                <a:sym typeface="Epilogue"/>
              </a:rPr>
              <a:t>FOUNDER</a:t>
            </a:r>
            <a:r>
              <a:rPr lang="es" sz="700">
                <a:solidFill>
                  <a:srgbClr val="ECECEC"/>
                </a:solidFill>
                <a:latin typeface="Epilogue"/>
                <a:ea typeface="Epilogue"/>
                <a:cs typeface="Epilogue"/>
                <a:sym typeface="Epilogue"/>
              </a:rPr>
              <a:t> / CEO</a:t>
            </a:r>
            <a:endParaRPr sz="700">
              <a:solidFill>
                <a:srgbClr val="ECECEC"/>
              </a:solidFill>
              <a:latin typeface="Epilogue"/>
              <a:ea typeface="Epilogue"/>
              <a:cs typeface="Epilogue"/>
              <a:sym typeface="Epilogue"/>
            </a:endParaRPr>
          </a:p>
          <a:p>
            <a:pPr indent="0" lvl="0" marL="0" rtl="0" algn="l">
              <a:spcBef>
                <a:spcPts val="0"/>
              </a:spcBef>
              <a:spcAft>
                <a:spcPts val="0"/>
              </a:spcAft>
              <a:buNone/>
            </a:pPr>
            <a:r>
              <a:t/>
            </a:r>
            <a:endParaRPr sz="700">
              <a:solidFill>
                <a:srgbClr val="ECECEC"/>
              </a:solidFill>
              <a:latin typeface="Epilogue"/>
              <a:ea typeface="Epilogue"/>
              <a:cs typeface="Epilogue"/>
              <a:sym typeface="Epilogue"/>
            </a:endParaRPr>
          </a:p>
        </p:txBody>
      </p:sp>
      <p:sp>
        <p:nvSpPr>
          <p:cNvPr id="56" name="Google Shape;56;p13"/>
          <p:cNvSpPr txBox="1"/>
          <p:nvPr/>
        </p:nvSpPr>
        <p:spPr>
          <a:xfrm>
            <a:off x="2600150" y="3722650"/>
            <a:ext cx="12408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 sz="900">
                <a:solidFill>
                  <a:srgbClr val="ECECEC"/>
                </a:solidFill>
                <a:latin typeface="Epilogue"/>
                <a:ea typeface="Epilogue"/>
                <a:cs typeface="Epilogue"/>
                <a:sym typeface="Epilogue"/>
              </a:rPr>
              <a:t>Oscar Blasco</a:t>
            </a:r>
            <a:endParaRPr b="1" sz="900">
              <a:solidFill>
                <a:srgbClr val="ECECEC"/>
              </a:solidFill>
              <a:latin typeface="Epilogue"/>
              <a:ea typeface="Epilogue"/>
              <a:cs typeface="Epilogue"/>
              <a:sym typeface="Epilogue"/>
            </a:endParaRPr>
          </a:p>
          <a:p>
            <a:pPr indent="0" lvl="0" marL="0" rtl="0" algn="l">
              <a:spcBef>
                <a:spcPts val="0"/>
              </a:spcBef>
              <a:spcAft>
                <a:spcPts val="0"/>
              </a:spcAft>
              <a:buNone/>
            </a:pPr>
            <a:r>
              <a:rPr lang="es" sz="700">
                <a:solidFill>
                  <a:srgbClr val="ECECEC"/>
                </a:solidFill>
                <a:latin typeface="Epilogue"/>
                <a:ea typeface="Epilogue"/>
                <a:cs typeface="Epilogue"/>
                <a:sym typeface="Epilogue"/>
              </a:rPr>
              <a:t>CO-FOUNDER</a:t>
            </a:r>
            <a:endParaRPr sz="700">
              <a:solidFill>
                <a:srgbClr val="ECECEC"/>
              </a:solidFill>
              <a:latin typeface="Epilogue"/>
              <a:ea typeface="Epilogue"/>
              <a:cs typeface="Epilogue"/>
              <a:sym typeface="Epilogue"/>
            </a:endParaRPr>
          </a:p>
          <a:p>
            <a:pPr indent="0" lvl="0" marL="0" rtl="0" algn="l">
              <a:spcBef>
                <a:spcPts val="0"/>
              </a:spcBef>
              <a:spcAft>
                <a:spcPts val="0"/>
              </a:spcAft>
              <a:buNone/>
            </a:pPr>
            <a:r>
              <a:t/>
            </a:r>
            <a:endParaRPr sz="700">
              <a:solidFill>
                <a:srgbClr val="ECECEC"/>
              </a:solidFill>
              <a:latin typeface="Epilogue"/>
              <a:ea typeface="Epilogue"/>
              <a:cs typeface="Epilogue"/>
              <a:sym typeface="Epilogue"/>
            </a:endParaRPr>
          </a:p>
        </p:txBody>
      </p:sp>
      <p:sp>
        <p:nvSpPr>
          <p:cNvPr id="57" name="Google Shape;57;p13"/>
          <p:cNvSpPr txBox="1"/>
          <p:nvPr/>
        </p:nvSpPr>
        <p:spPr>
          <a:xfrm>
            <a:off x="6960725" y="3830500"/>
            <a:ext cx="1473900" cy="32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 sz="900">
                <a:solidFill>
                  <a:srgbClr val="ECECEC"/>
                </a:solidFill>
                <a:latin typeface="Epilogue"/>
                <a:ea typeface="Epilogue"/>
                <a:cs typeface="Epilogue"/>
                <a:sym typeface="Epilogue"/>
              </a:rPr>
              <a:t>www.palo-seco.com</a:t>
            </a:r>
            <a:endParaRPr sz="600">
              <a:solidFill>
                <a:srgbClr val="ECECEC"/>
              </a:solidFill>
              <a:latin typeface="Epilogue"/>
              <a:ea typeface="Epilogue"/>
              <a:cs typeface="Epilogue"/>
              <a:sym typeface="Epilogue"/>
            </a:endParaRPr>
          </a:p>
        </p:txBody>
      </p:sp>
      <p:sp>
        <p:nvSpPr>
          <p:cNvPr id="58" name="Google Shape;58;p13"/>
          <p:cNvSpPr txBox="1"/>
          <p:nvPr/>
        </p:nvSpPr>
        <p:spPr>
          <a:xfrm>
            <a:off x="7334100" y="692313"/>
            <a:ext cx="94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rPr lang="es" sz="700">
                <a:solidFill>
                  <a:srgbClr val="ECECEC"/>
                </a:solidFill>
                <a:latin typeface="Epilogue"/>
                <a:ea typeface="Epilogue"/>
                <a:cs typeface="Epilogue"/>
                <a:sym typeface="Epilogue"/>
              </a:rPr>
              <a:t>Enero, 2023</a:t>
            </a:r>
            <a:endParaRPr sz="700">
              <a:solidFill>
                <a:srgbClr val="ECECEC"/>
              </a:solidFill>
              <a:latin typeface="Epilogue"/>
              <a:ea typeface="Epilogue"/>
              <a:cs typeface="Epilogue"/>
              <a:sym typeface="Epilogue"/>
            </a:endParaRPr>
          </a:p>
          <a:p>
            <a:pPr indent="0" lvl="0" marL="0" rtl="0" algn="r">
              <a:spcBef>
                <a:spcPts val="0"/>
              </a:spcBef>
              <a:spcAft>
                <a:spcPts val="0"/>
              </a:spcAft>
              <a:buNone/>
            </a:pPr>
            <a:r>
              <a:t/>
            </a:r>
            <a:endParaRPr sz="700">
              <a:solidFill>
                <a:srgbClr val="ECECEC"/>
              </a:solidFill>
              <a:latin typeface="Epilogue"/>
              <a:ea typeface="Epilogue"/>
              <a:cs typeface="Epilogue"/>
              <a:sym typeface="Epilogue"/>
            </a:endParaRPr>
          </a:p>
        </p:txBody>
      </p:sp>
      <p:pic>
        <p:nvPicPr>
          <p:cNvPr id="59" name="Google Shape;59;p13"/>
          <p:cNvPicPr preferRelativeResize="0"/>
          <p:nvPr/>
        </p:nvPicPr>
        <p:blipFill>
          <a:blip r:embed="rId3">
            <a:alphaModFix/>
          </a:blip>
          <a:stretch>
            <a:fillRect/>
          </a:stretch>
        </p:blipFill>
        <p:spPr>
          <a:xfrm>
            <a:off x="1027663" y="769163"/>
            <a:ext cx="840975" cy="138800"/>
          </a:xfrm>
          <a:prstGeom prst="rect">
            <a:avLst/>
          </a:prstGeom>
          <a:noFill/>
          <a:ln>
            <a:noFill/>
          </a:ln>
        </p:spPr>
      </p:pic>
      <p:sp>
        <p:nvSpPr>
          <p:cNvPr id="60" name="Google Shape;60;p13"/>
          <p:cNvSpPr txBox="1"/>
          <p:nvPr/>
        </p:nvSpPr>
        <p:spPr>
          <a:xfrm>
            <a:off x="4300300" y="3722650"/>
            <a:ext cx="12408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 sz="900">
                <a:solidFill>
                  <a:srgbClr val="ECECEC"/>
                </a:solidFill>
                <a:latin typeface="Epilogue"/>
                <a:ea typeface="Epilogue"/>
                <a:cs typeface="Epilogue"/>
                <a:sym typeface="Epilogue"/>
              </a:rPr>
              <a:t>Carlos Serra</a:t>
            </a:r>
            <a:endParaRPr b="1" sz="900">
              <a:solidFill>
                <a:srgbClr val="ECECEC"/>
              </a:solidFill>
              <a:latin typeface="Epilogue"/>
              <a:ea typeface="Epilogue"/>
              <a:cs typeface="Epilogue"/>
              <a:sym typeface="Epilogue"/>
            </a:endParaRPr>
          </a:p>
          <a:p>
            <a:pPr indent="0" lvl="0" marL="0" rtl="0" algn="l">
              <a:spcBef>
                <a:spcPts val="0"/>
              </a:spcBef>
              <a:spcAft>
                <a:spcPts val="0"/>
              </a:spcAft>
              <a:buNone/>
            </a:pPr>
            <a:r>
              <a:rPr lang="es" sz="700">
                <a:solidFill>
                  <a:srgbClr val="ECECEC"/>
                </a:solidFill>
                <a:latin typeface="Epilogue"/>
                <a:ea typeface="Epilogue"/>
                <a:cs typeface="Epilogue"/>
                <a:sym typeface="Epilogue"/>
              </a:rPr>
              <a:t>MARKETING DIRECTOR</a:t>
            </a:r>
            <a:endParaRPr sz="700">
              <a:solidFill>
                <a:srgbClr val="ECECEC"/>
              </a:solidFill>
              <a:latin typeface="Epilogue"/>
              <a:ea typeface="Epilogue"/>
              <a:cs typeface="Epilogue"/>
              <a:sym typeface="Epilogue"/>
            </a:endParaRPr>
          </a:p>
          <a:p>
            <a:pPr indent="0" lvl="0" marL="0" rtl="0" algn="l">
              <a:spcBef>
                <a:spcPts val="0"/>
              </a:spcBef>
              <a:spcAft>
                <a:spcPts val="0"/>
              </a:spcAft>
              <a:buNone/>
            </a:pPr>
            <a:r>
              <a:t/>
            </a:r>
            <a:endParaRPr sz="700">
              <a:solidFill>
                <a:srgbClr val="ECECEC"/>
              </a:solidFill>
              <a:latin typeface="Epilogue"/>
              <a:ea typeface="Epilogue"/>
              <a:cs typeface="Epilogue"/>
              <a:sym typeface="Epilog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pic>
        <p:nvPicPr>
          <p:cNvPr id="164" name="Google Shape;164;p22"/>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165" name="Google Shape;165;p22"/>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PRESUPUESTO</a:t>
            </a:r>
            <a:endParaRPr b="1" sz="800"/>
          </a:p>
        </p:txBody>
      </p:sp>
      <p:sp>
        <p:nvSpPr>
          <p:cNvPr id="166" name="Google Shape;166;p22"/>
          <p:cNvSpPr txBox="1"/>
          <p:nvPr>
            <p:ph idx="1" type="body"/>
          </p:nvPr>
        </p:nvSpPr>
        <p:spPr>
          <a:xfrm>
            <a:off x="687200" y="465975"/>
            <a:ext cx="6322800" cy="42201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b="1" lang="es" sz="1100">
                <a:latin typeface="Helvetica Neue"/>
                <a:ea typeface="Helvetica Neue"/>
                <a:cs typeface="Helvetica Neue"/>
                <a:sym typeface="Helvetica Neue"/>
              </a:rPr>
              <a:t>Sesión de descubrimiento y auditoria</a:t>
            </a:r>
            <a:endParaRPr b="1" sz="11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Visión general</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rPr lang="es" sz="900">
                <a:latin typeface="Helvetica Neue"/>
                <a:ea typeface="Helvetica Neue"/>
                <a:cs typeface="Helvetica Neue"/>
                <a:sym typeface="Helvetica Neue"/>
              </a:rPr>
              <a:t>Reunión presencial u online en la que descubriremos información detallada sobre sus clientes, competidores</a:t>
            </a:r>
            <a:r>
              <a:rPr lang="es" sz="900">
                <a:latin typeface="Helvetica Neue"/>
                <a:ea typeface="Helvetica Neue"/>
                <a:cs typeface="Helvetica Neue"/>
                <a:sym typeface="Helvetica Neue"/>
              </a:rPr>
              <a:t>, el mercado</a:t>
            </a:r>
            <a:r>
              <a:rPr lang="es" sz="900">
                <a:latin typeface="Helvetica Neue"/>
                <a:ea typeface="Helvetica Neue"/>
                <a:cs typeface="Helvetica Neue"/>
                <a:sym typeface="Helvetica Neue"/>
              </a:rPr>
              <a:t> y el propio negocio.</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Perfiles de usuario</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lang="es" sz="900">
                <a:latin typeface="Helvetica Neue"/>
                <a:ea typeface="Helvetica Neue"/>
                <a:cs typeface="Helvetica Neue"/>
                <a:sym typeface="Helvetica Neue"/>
              </a:rPr>
              <a:t>D</a:t>
            </a:r>
            <a:r>
              <a:rPr lang="es" sz="900">
                <a:latin typeface="Helvetica Neue"/>
                <a:ea typeface="Helvetica Neue"/>
                <a:cs typeface="Helvetica Neue"/>
                <a:sym typeface="Helvetica Neue"/>
              </a:rPr>
              <a:t>efiniremos cuales son nuestros clientes primarios y secundarios. Concretar nuestro Core Target y Expansión Target</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Objetivos</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lang="es" sz="900">
                <a:latin typeface="Helvetica Neue"/>
                <a:ea typeface="Helvetica Neue"/>
                <a:cs typeface="Helvetica Neue"/>
                <a:sym typeface="Helvetica Neue"/>
              </a:rPr>
              <a:t>F</a:t>
            </a:r>
            <a:r>
              <a:rPr lang="es" sz="900">
                <a:latin typeface="Helvetica Neue"/>
                <a:ea typeface="Helvetica Neue"/>
                <a:cs typeface="Helvetica Neue"/>
                <a:sym typeface="Helvetica Neue"/>
              </a:rPr>
              <a:t>ijar los objetivos y ponerlos en consonancia con las necesidades de sus clientes.</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Análisis de la competencia</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lang="es" sz="900">
                <a:latin typeface="Helvetica Neue"/>
                <a:ea typeface="Helvetica Neue"/>
                <a:cs typeface="Helvetica Neue"/>
                <a:sym typeface="Helvetica Neue"/>
              </a:rPr>
              <a:t>Utilizando softwares como semrush o ahref, veremos que está funcionando mejor a la competencia.</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Auditoría Global</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lang="es" sz="900">
                <a:latin typeface="Helvetica Neue"/>
                <a:ea typeface="Helvetica Neue"/>
                <a:cs typeface="Helvetica Neue"/>
                <a:sym typeface="Helvetica Neue"/>
              </a:rPr>
              <a:t>Realizaremos un análisis de la situación actual, revisando la data actual, visitas, comportamiento de usuario, enlaces externos (Linkbuilding), autoridad de página y demás data de valor relevante.</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Clr>
                <a:schemeClr val="dk1"/>
              </a:buClr>
              <a:buSzPts val="1100"/>
              <a:buFont typeface="Arial"/>
              <a:buNone/>
            </a:pPr>
            <a:r>
              <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sz="900">
              <a:latin typeface="Helvetica Neue"/>
              <a:ea typeface="Helvetica Neue"/>
              <a:cs typeface="Helvetica Neue"/>
              <a:sym typeface="Helvetica Neue"/>
            </a:endParaRPr>
          </a:p>
        </p:txBody>
      </p:sp>
      <p:sp>
        <p:nvSpPr>
          <p:cNvPr id="167" name="Google Shape;167;p22"/>
          <p:cNvSpPr txBox="1"/>
          <p:nvPr>
            <p:ph idx="1" type="body"/>
          </p:nvPr>
        </p:nvSpPr>
        <p:spPr>
          <a:xfrm>
            <a:off x="442800" y="943852"/>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939">
                <a:latin typeface="Helvetica Neue"/>
                <a:ea typeface="Helvetica Neue"/>
                <a:cs typeface="Helvetica Neue"/>
                <a:sym typeface="Helvetica Neue"/>
              </a:rPr>
              <a:t>1.0</a:t>
            </a:r>
            <a:endParaRPr sz="939">
              <a:latin typeface="Helvetica Neue"/>
              <a:ea typeface="Helvetica Neue"/>
              <a:cs typeface="Helvetica Neue"/>
              <a:sym typeface="Helvetica Neue"/>
            </a:endParaRPr>
          </a:p>
        </p:txBody>
      </p:sp>
      <p:sp>
        <p:nvSpPr>
          <p:cNvPr id="168" name="Google Shape;168;p22"/>
          <p:cNvSpPr txBox="1"/>
          <p:nvPr>
            <p:ph idx="1" type="body"/>
          </p:nvPr>
        </p:nvSpPr>
        <p:spPr>
          <a:xfrm>
            <a:off x="442800" y="1612971"/>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939">
                <a:latin typeface="Helvetica Neue"/>
                <a:ea typeface="Helvetica Neue"/>
                <a:cs typeface="Helvetica Neue"/>
                <a:sym typeface="Helvetica Neue"/>
              </a:rPr>
              <a:t>1.1</a:t>
            </a:r>
            <a:endParaRPr sz="939">
              <a:latin typeface="Helvetica Neue"/>
              <a:ea typeface="Helvetica Neue"/>
              <a:cs typeface="Helvetica Neue"/>
              <a:sym typeface="Helvetica Neue"/>
            </a:endParaRPr>
          </a:p>
        </p:txBody>
      </p:sp>
      <p:sp>
        <p:nvSpPr>
          <p:cNvPr id="169" name="Google Shape;169;p22"/>
          <p:cNvSpPr txBox="1"/>
          <p:nvPr>
            <p:ph idx="1" type="body"/>
          </p:nvPr>
        </p:nvSpPr>
        <p:spPr>
          <a:xfrm>
            <a:off x="442800" y="2244581"/>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939">
                <a:latin typeface="Helvetica Neue"/>
                <a:ea typeface="Helvetica Neue"/>
                <a:cs typeface="Helvetica Neue"/>
                <a:sym typeface="Helvetica Neue"/>
              </a:rPr>
              <a:t>1.2</a:t>
            </a:r>
            <a:endParaRPr sz="939">
              <a:latin typeface="Helvetica Neue"/>
              <a:ea typeface="Helvetica Neue"/>
              <a:cs typeface="Helvetica Neue"/>
              <a:sym typeface="Helvetica Neue"/>
            </a:endParaRPr>
          </a:p>
        </p:txBody>
      </p:sp>
      <p:sp>
        <p:nvSpPr>
          <p:cNvPr id="170" name="Google Shape;170;p22"/>
          <p:cNvSpPr txBox="1"/>
          <p:nvPr>
            <p:ph idx="1" type="body"/>
          </p:nvPr>
        </p:nvSpPr>
        <p:spPr>
          <a:xfrm>
            <a:off x="442800" y="2862799"/>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939">
                <a:latin typeface="Helvetica Neue"/>
                <a:ea typeface="Helvetica Neue"/>
                <a:cs typeface="Helvetica Neue"/>
                <a:sym typeface="Helvetica Neue"/>
              </a:rPr>
              <a:t>1.3</a:t>
            </a:r>
            <a:endParaRPr sz="939">
              <a:latin typeface="Helvetica Neue"/>
              <a:ea typeface="Helvetica Neue"/>
              <a:cs typeface="Helvetica Neue"/>
              <a:sym typeface="Helvetica Neue"/>
            </a:endParaRPr>
          </a:p>
        </p:txBody>
      </p:sp>
      <p:sp>
        <p:nvSpPr>
          <p:cNvPr id="171" name="Google Shape;171;p22"/>
          <p:cNvSpPr txBox="1"/>
          <p:nvPr>
            <p:ph idx="1" type="body"/>
          </p:nvPr>
        </p:nvSpPr>
        <p:spPr>
          <a:xfrm>
            <a:off x="427999" y="493380"/>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1140">
                <a:latin typeface="Helvetica Neue"/>
                <a:ea typeface="Helvetica Neue"/>
                <a:cs typeface="Helvetica Neue"/>
                <a:sym typeface="Helvetica Neue"/>
              </a:rPr>
              <a:t>1.</a:t>
            </a:r>
            <a:endParaRPr sz="1140">
              <a:latin typeface="Helvetica Neue"/>
              <a:ea typeface="Helvetica Neue"/>
              <a:cs typeface="Helvetica Neue"/>
              <a:sym typeface="Helvetica Neue"/>
            </a:endParaRPr>
          </a:p>
        </p:txBody>
      </p:sp>
      <p:cxnSp>
        <p:nvCxnSpPr>
          <p:cNvPr id="172" name="Google Shape;172;p22"/>
          <p:cNvCxnSpPr/>
          <p:nvPr/>
        </p:nvCxnSpPr>
        <p:spPr>
          <a:xfrm>
            <a:off x="6916550" y="803584"/>
            <a:ext cx="0" cy="3441300"/>
          </a:xfrm>
          <a:prstGeom prst="straightConnector1">
            <a:avLst/>
          </a:prstGeom>
          <a:noFill/>
          <a:ln cap="flat" cmpd="sng" w="9525">
            <a:solidFill>
              <a:srgbClr val="B7B7B7"/>
            </a:solidFill>
            <a:prstDash val="solid"/>
            <a:round/>
            <a:headEnd len="med" w="med" type="none"/>
            <a:tailEnd len="med" w="med" type="none"/>
          </a:ln>
        </p:spPr>
      </p:cxnSp>
      <p:sp>
        <p:nvSpPr>
          <p:cNvPr id="173" name="Google Shape;173;p22"/>
          <p:cNvSpPr txBox="1"/>
          <p:nvPr/>
        </p:nvSpPr>
        <p:spPr>
          <a:xfrm>
            <a:off x="7154376" y="3918206"/>
            <a:ext cx="654300" cy="293400"/>
          </a:xfrm>
          <a:prstGeom prst="rect">
            <a:avLst/>
          </a:prstGeom>
          <a:noFill/>
          <a:ln>
            <a:noFill/>
          </a:ln>
        </p:spPr>
        <p:txBody>
          <a:bodyPr anchorCtr="0" anchor="t" bIns="91425" lIns="91425" spcFirstLastPara="1" rIns="91425" wrap="square" tIns="91425">
            <a:normAutofit fontScale="70000" lnSpcReduction="20000"/>
          </a:bodyPr>
          <a:lstStyle/>
          <a:p>
            <a:pPr indent="0" lvl="0" marL="0" rtl="0" algn="l">
              <a:spcBef>
                <a:spcPts val="0"/>
              </a:spcBef>
              <a:spcAft>
                <a:spcPts val="0"/>
              </a:spcAft>
              <a:buNone/>
            </a:pPr>
            <a:r>
              <a:rPr b="1" lang="es" sz="1200">
                <a:solidFill>
                  <a:srgbClr val="36393F"/>
                </a:solidFill>
                <a:latin typeface="Epilogue"/>
                <a:ea typeface="Epilogue"/>
                <a:cs typeface="Epilogue"/>
                <a:sym typeface="Epilogue"/>
              </a:rPr>
              <a:t>500</a:t>
            </a:r>
            <a:r>
              <a:rPr b="1" lang="es" sz="1200">
                <a:solidFill>
                  <a:srgbClr val="36393F"/>
                </a:solidFill>
                <a:latin typeface="Epilogue"/>
                <a:ea typeface="Epilogue"/>
                <a:cs typeface="Epilogue"/>
                <a:sym typeface="Epilogue"/>
              </a:rPr>
              <a:t> €</a:t>
            </a:r>
            <a:endParaRPr sz="1200">
              <a:solidFill>
                <a:srgbClr val="36393F"/>
              </a:solidFill>
              <a:latin typeface="Epilogue"/>
              <a:ea typeface="Epilogue"/>
              <a:cs typeface="Epilogue"/>
              <a:sym typeface="Epilogue"/>
            </a:endParaRPr>
          </a:p>
        </p:txBody>
      </p:sp>
      <p:cxnSp>
        <p:nvCxnSpPr>
          <p:cNvPr id="174" name="Google Shape;174;p22"/>
          <p:cNvCxnSpPr/>
          <p:nvPr/>
        </p:nvCxnSpPr>
        <p:spPr>
          <a:xfrm flipH="1" rot="10800000">
            <a:off x="388500" y="4231100"/>
            <a:ext cx="7259700" cy="600"/>
          </a:xfrm>
          <a:prstGeom prst="straightConnector1">
            <a:avLst/>
          </a:prstGeom>
          <a:noFill/>
          <a:ln cap="flat" cmpd="sng" w="9525">
            <a:solidFill>
              <a:srgbClr val="B7B7B7"/>
            </a:solidFill>
            <a:prstDash val="solid"/>
            <a:round/>
            <a:headEnd len="med" w="med" type="none"/>
            <a:tailEnd len="med" w="med" type="none"/>
          </a:ln>
        </p:spPr>
      </p:cxnSp>
      <p:sp>
        <p:nvSpPr>
          <p:cNvPr id="175" name="Google Shape;175;p22"/>
          <p:cNvSpPr txBox="1"/>
          <p:nvPr>
            <p:ph idx="1" type="body"/>
          </p:nvPr>
        </p:nvSpPr>
        <p:spPr>
          <a:xfrm>
            <a:off x="442800" y="3480804"/>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939">
                <a:latin typeface="Helvetica Neue"/>
                <a:ea typeface="Helvetica Neue"/>
                <a:cs typeface="Helvetica Neue"/>
                <a:sym typeface="Helvetica Neue"/>
              </a:rPr>
              <a:t>1.4</a:t>
            </a:r>
            <a:endParaRPr sz="939">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23"/>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181" name="Google Shape;181;p23"/>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PRESUPUESTO</a:t>
            </a:r>
            <a:endParaRPr b="1" sz="800"/>
          </a:p>
        </p:txBody>
      </p:sp>
      <p:sp>
        <p:nvSpPr>
          <p:cNvPr id="182" name="Google Shape;182;p23"/>
          <p:cNvSpPr txBox="1"/>
          <p:nvPr>
            <p:ph idx="1" type="body"/>
          </p:nvPr>
        </p:nvSpPr>
        <p:spPr>
          <a:xfrm>
            <a:off x="687200" y="542175"/>
            <a:ext cx="5562300" cy="42201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b="1" lang="es" sz="1100">
                <a:latin typeface="Helvetica Neue"/>
                <a:ea typeface="Helvetica Neue"/>
                <a:cs typeface="Helvetica Neue"/>
                <a:sym typeface="Helvetica Neue"/>
              </a:rPr>
              <a:t>Sesión de plan estratégico (SEO)</a:t>
            </a:r>
            <a:endParaRPr b="1" sz="11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b="1" sz="11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Keyword Research</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rPr lang="es" sz="900">
                <a:latin typeface="Helvetica Neue"/>
                <a:ea typeface="Helvetica Neue"/>
                <a:cs typeface="Helvetica Neue"/>
                <a:sym typeface="Helvetica Neue"/>
              </a:rPr>
              <a:t>Analizaremos y detectaremos que palabras clave podemos usar para posicionarnos en Google.</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Plan de contenidos SEO</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lang="es" sz="900">
                <a:latin typeface="Helvetica Neue"/>
                <a:ea typeface="Helvetica Neue"/>
                <a:cs typeface="Helvetica Neue"/>
                <a:sym typeface="Helvetica Neue"/>
              </a:rPr>
              <a:t>Realizaremos un plan de contenidos para poder escribir los contenidos en base a las palabras clave detectadas en el keyword research.</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b="1" lang="es" sz="900">
                <a:latin typeface="Helvetica Neue"/>
                <a:ea typeface="Helvetica Neue"/>
                <a:cs typeface="Helvetica Neue"/>
                <a:sym typeface="Helvetica Neue"/>
              </a:rPr>
              <a:t>Estrategia de Linkbuilding</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rPr lang="es" sz="900">
                <a:latin typeface="Helvetica Neue"/>
                <a:ea typeface="Helvetica Neue"/>
                <a:cs typeface="Helvetica Neue"/>
                <a:sym typeface="Helvetica Neue"/>
              </a:rPr>
              <a:t>Analizaremos </a:t>
            </a:r>
            <a:r>
              <a:rPr lang="es" sz="900">
                <a:latin typeface="Helvetica Neue"/>
                <a:ea typeface="Helvetica Neue"/>
                <a:cs typeface="Helvetica Neue"/>
                <a:sym typeface="Helvetica Neue"/>
              </a:rPr>
              <a:t>qué</a:t>
            </a:r>
            <a:r>
              <a:rPr lang="es" sz="900">
                <a:latin typeface="Helvetica Neue"/>
                <a:ea typeface="Helvetica Neue"/>
                <a:cs typeface="Helvetica Neue"/>
                <a:sym typeface="Helvetica Neue"/>
              </a:rPr>
              <a:t> páginas webs tienen buena autoridad y nivel de calidad para comprar enlaces en los medios.</a:t>
            </a:r>
            <a:br>
              <a:rPr lang="es" sz="900">
                <a:latin typeface="Helvetica Neue"/>
                <a:ea typeface="Helvetica Neue"/>
                <a:cs typeface="Helvetica Neue"/>
                <a:sym typeface="Helvetica Neue"/>
              </a:rPr>
            </a:br>
            <a:endParaRPr sz="900">
              <a:latin typeface="Helvetica Neue"/>
              <a:ea typeface="Helvetica Neue"/>
              <a:cs typeface="Helvetica Neue"/>
              <a:sym typeface="Helvetica Neue"/>
            </a:endParaRPr>
          </a:p>
          <a:p>
            <a:pPr indent="0" lvl="0" marL="0" rtl="0" algn="l">
              <a:lnSpc>
                <a:spcPct val="150000"/>
              </a:lnSpc>
              <a:spcBef>
                <a:spcPts val="0"/>
              </a:spcBef>
              <a:spcAft>
                <a:spcPts val="0"/>
              </a:spcAft>
              <a:buClr>
                <a:schemeClr val="dk1"/>
              </a:buClr>
              <a:buSzPts val="1100"/>
              <a:buFont typeface="Arial"/>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b="1" sz="2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b="1" sz="200">
              <a:latin typeface="Helvetica Neue"/>
              <a:ea typeface="Helvetica Neue"/>
              <a:cs typeface="Helvetica Neue"/>
              <a:sym typeface="Helvetica Neue"/>
            </a:endParaRPr>
          </a:p>
          <a:p>
            <a:pPr indent="0" lvl="0" marL="0" rtl="0" algn="l">
              <a:lnSpc>
                <a:spcPct val="100000"/>
              </a:lnSpc>
              <a:spcBef>
                <a:spcPts val="0"/>
              </a:spcBef>
              <a:spcAft>
                <a:spcPts val="0"/>
              </a:spcAft>
              <a:buSzPts val="1100"/>
              <a:buNone/>
            </a:pPr>
            <a:r>
              <a:t/>
            </a:r>
            <a:endParaRPr sz="200">
              <a:latin typeface="Helvetica Neue"/>
              <a:ea typeface="Helvetica Neue"/>
              <a:cs typeface="Helvetica Neue"/>
              <a:sym typeface="Helvetica Neue"/>
            </a:endParaRPr>
          </a:p>
        </p:txBody>
      </p:sp>
      <p:sp>
        <p:nvSpPr>
          <p:cNvPr id="183" name="Google Shape;183;p23"/>
          <p:cNvSpPr txBox="1"/>
          <p:nvPr>
            <p:ph idx="1" type="body"/>
          </p:nvPr>
        </p:nvSpPr>
        <p:spPr>
          <a:xfrm>
            <a:off x="442800" y="1049655"/>
            <a:ext cx="654300" cy="293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s" sz="900">
                <a:latin typeface="Helvetica Neue"/>
                <a:ea typeface="Helvetica Neue"/>
                <a:cs typeface="Helvetica Neue"/>
                <a:sym typeface="Helvetica Neue"/>
              </a:rPr>
              <a:t>2.0</a:t>
            </a:r>
            <a:endParaRPr sz="900">
              <a:latin typeface="Helvetica Neue"/>
              <a:ea typeface="Helvetica Neue"/>
              <a:cs typeface="Helvetica Neue"/>
              <a:sym typeface="Helvetica Neue"/>
            </a:endParaRPr>
          </a:p>
        </p:txBody>
      </p:sp>
      <p:sp>
        <p:nvSpPr>
          <p:cNvPr id="184" name="Google Shape;184;p23"/>
          <p:cNvSpPr txBox="1"/>
          <p:nvPr>
            <p:ph idx="1" type="body"/>
          </p:nvPr>
        </p:nvSpPr>
        <p:spPr>
          <a:xfrm>
            <a:off x="442800" y="1598169"/>
            <a:ext cx="654300" cy="293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s" sz="900">
                <a:latin typeface="Helvetica Neue"/>
                <a:ea typeface="Helvetica Neue"/>
                <a:cs typeface="Helvetica Neue"/>
                <a:sym typeface="Helvetica Neue"/>
              </a:rPr>
              <a:t>2.1</a:t>
            </a:r>
            <a:endParaRPr sz="900">
              <a:latin typeface="Helvetica Neue"/>
              <a:ea typeface="Helvetica Neue"/>
              <a:cs typeface="Helvetica Neue"/>
              <a:sym typeface="Helvetica Neue"/>
            </a:endParaRPr>
          </a:p>
        </p:txBody>
      </p:sp>
      <p:sp>
        <p:nvSpPr>
          <p:cNvPr id="185" name="Google Shape;185;p23"/>
          <p:cNvSpPr txBox="1"/>
          <p:nvPr>
            <p:ph idx="1" type="body"/>
          </p:nvPr>
        </p:nvSpPr>
        <p:spPr>
          <a:xfrm>
            <a:off x="427999" y="569580"/>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1140">
                <a:latin typeface="Helvetica Neue"/>
                <a:ea typeface="Helvetica Neue"/>
                <a:cs typeface="Helvetica Neue"/>
                <a:sym typeface="Helvetica Neue"/>
              </a:rPr>
              <a:t>2.</a:t>
            </a:r>
            <a:endParaRPr sz="1140">
              <a:latin typeface="Helvetica Neue"/>
              <a:ea typeface="Helvetica Neue"/>
              <a:cs typeface="Helvetica Neue"/>
              <a:sym typeface="Helvetica Neue"/>
            </a:endParaRPr>
          </a:p>
        </p:txBody>
      </p:sp>
      <p:cxnSp>
        <p:nvCxnSpPr>
          <p:cNvPr id="186" name="Google Shape;186;p23"/>
          <p:cNvCxnSpPr/>
          <p:nvPr/>
        </p:nvCxnSpPr>
        <p:spPr>
          <a:xfrm>
            <a:off x="6916550" y="841256"/>
            <a:ext cx="0" cy="2304000"/>
          </a:xfrm>
          <a:prstGeom prst="straightConnector1">
            <a:avLst/>
          </a:prstGeom>
          <a:noFill/>
          <a:ln cap="flat" cmpd="sng" w="9525">
            <a:solidFill>
              <a:srgbClr val="B7B7B7"/>
            </a:solidFill>
            <a:prstDash val="solid"/>
            <a:round/>
            <a:headEnd len="med" w="med" type="none"/>
            <a:tailEnd len="med" w="med" type="none"/>
          </a:ln>
        </p:spPr>
      </p:cxnSp>
      <p:sp>
        <p:nvSpPr>
          <p:cNvPr id="187" name="Google Shape;187;p23"/>
          <p:cNvSpPr txBox="1"/>
          <p:nvPr/>
        </p:nvSpPr>
        <p:spPr>
          <a:xfrm>
            <a:off x="7094776" y="2831181"/>
            <a:ext cx="654300" cy="293400"/>
          </a:xfrm>
          <a:prstGeom prst="rect">
            <a:avLst/>
          </a:prstGeom>
          <a:noFill/>
          <a:ln>
            <a:noFill/>
          </a:ln>
        </p:spPr>
        <p:txBody>
          <a:bodyPr anchorCtr="0" anchor="t" bIns="91425" lIns="91425" spcFirstLastPara="1" rIns="91425" wrap="square" tIns="91425">
            <a:normAutofit fontScale="70000" lnSpcReduction="20000"/>
          </a:bodyPr>
          <a:lstStyle/>
          <a:p>
            <a:pPr indent="0" lvl="0" marL="0" rtl="0" algn="l">
              <a:spcBef>
                <a:spcPts val="0"/>
              </a:spcBef>
              <a:spcAft>
                <a:spcPts val="0"/>
              </a:spcAft>
              <a:buNone/>
            </a:pPr>
            <a:r>
              <a:rPr b="1" lang="es" sz="1200">
                <a:solidFill>
                  <a:srgbClr val="36393F"/>
                </a:solidFill>
                <a:latin typeface="Epilogue"/>
                <a:ea typeface="Epilogue"/>
                <a:cs typeface="Epilogue"/>
                <a:sym typeface="Epilogue"/>
              </a:rPr>
              <a:t>450</a:t>
            </a:r>
            <a:r>
              <a:rPr b="1" lang="es" sz="1200">
                <a:solidFill>
                  <a:srgbClr val="36393F"/>
                </a:solidFill>
                <a:latin typeface="Epilogue"/>
                <a:ea typeface="Epilogue"/>
                <a:cs typeface="Epilogue"/>
                <a:sym typeface="Epilogue"/>
              </a:rPr>
              <a:t> €</a:t>
            </a:r>
            <a:endParaRPr sz="1200">
              <a:solidFill>
                <a:srgbClr val="36393F"/>
              </a:solidFill>
              <a:latin typeface="Epilogue"/>
              <a:ea typeface="Epilogue"/>
              <a:cs typeface="Epilogue"/>
              <a:sym typeface="Epilogue"/>
            </a:endParaRPr>
          </a:p>
        </p:txBody>
      </p:sp>
      <p:cxnSp>
        <p:nvCxnSpPr>
          <p:cNvPr id="188" name="Google Shape;188;p23"/>
          <p:cNvCxnSpPr/>
          <p:nvPr/>
        </p:nvCxnSpPr>
        <p:spPr>
          <a:xfrm flipH="1" rot="10800000">
            <a:off x="388500" y="3144261"/>
            <a:ext cx="7259700" cy="600"/>
          </a:xfrm>
          <a:prstGeom prst="straightConnector1">
            <a:avLst/>
          </a:prstGeom>
          <a:noFill/>
          <a:ln cap="flat" cmpd="sng" w="9525">
            <a:solidFill>
              <a:srgbClr val="B7B7B7"/>
            </a:solidFill>
            <a:prstDash val="solid"/>
            <a:round/>
            <a:headEnd len="med" w="med" type="none"/>
            <a:tailEnd len="med" w="med" type="none"/>
          </a:ln>
        </p:spPr>
      </p:cxnSp>
      <p:sp>
        <p:nvSpPr>
          <p:cNvPr id="189" name="Google Shape;189;p23"/>
          <p:cNvSpPr txBox="1"/>
          <p:nvPr>
            <p:ph idx="1" type="body"/>
          </p:nvPr>
        </p:nvSpPr>
        <p:spPr>
          <a:xfrm>
            <a:off x="450202" y="2425044"/>
            <a:ext cx="654300" cy="293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s" sz="900">
                <a:latin typeface="Helvetica Neue"/>
                <a:ea typeface="Helvetica Neue"/>
                <a:cs typeface="Helvetica Neue"/>
                <a:sym typeface="Helvetica Neue"/>
              </a:rPr>
              <a:t>2.2</a:t>
            </a:r>
            <a:endParaRPr sz="900">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24"/>
          <p:cNvPicPr preferRelativeResize="0"/>
          <p:nvPr/>
        </p:nvPicPr>
        <p:blipFill>
          <a:blip r:embed="rId3">
            <a:alphaModFix/>
          </a:blip>
          <a:stretch>
            <a:fillRect/>
          </a:stretch>
        </p:blipFill>
        <p:spPr>
          <a:xfrm>
            <a:off x="8047700" y="4810037"/>
            <a:ext cx="1096301" cy="333475"/>
          </a:xfrm>
          <a:prstGeom prst="rect">
            <a:avLst/>
          </a:prstGeom>
          <a:noFill/>
          <a:ln>
            <a:noFill/>
          </a:ln>
        </p:spPr>
      </p:pic>
      <p:sp>
        <p:nvSpPr>
          <p:cNvPr id="195" name="Google Shape;195;p24"/>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PRESUPUESTO</a:t>
            </a:r>
            <a:endParaRPr b="1" sz="800"/>
          </a:p>
        </p:txBody>
      </p:sp>
      <p:sp>
        <p:nvSpPr>
          <p:cNvPr id="196" name="Google Shape;196;p24"/>
          <p:cNvSpPr txBox="1"/>
          <p:nvPr>
            <p:ph idx="1" type="body"/>
          </p:nvPr>
        </p:nvSpPr>
        <p:spPr>
          <a:xfrm>
            <a:off x="873218" y="509561"/>
            <a:ext cx="5562300" cy="4220100"/>
          </a:xfrm>
          <a:prstGeom prst="rect">
            <a:avLst/>
          </a:prstGeom>
        </p:spPr>
        <p:txBody>
          <a:bodyPr anchorCtr="0" anchor="t" bIns="91425" lIns="91425" spcFirstLastPara="1" rIns="91425" wrap="square" tIns="91425">
            <a:normAutofit lnSpcReduction="10000"/>
          </a:bodyPr>
          <a:lstStyle/>
          <a:p>
            <a:pPr indent="0" lvl="0" marL="0" rtl="0" algn="l">
              <a:lnSpc>
                <a:spcPct val="130000"/>
              </a:lnSpc>
              <a:spcBef>
                <a:spcPts val="0"/>
              </a:spcBef>
              <a:spcAft>
                <a:spcPts val="0"/>
              </a:spcAft>
              <a:buSzPts val="1100"/>
              <a:buNone/>
            </a:pPr>
            <a:r>
              <a:rPr b="1" lang="es" sz="1124">
                <a:latin typeface="Helvetica Neue"/>
                <a:ea typeface="Helvetica Neue"/>
                <a:cs typeface="Helvetica Neue"/>
                <a:sym typeface="Helvetica Neue"/>
              </a:rPr>
              <a:t>Sesión de implementación y seguimiento (SEO)</a:t>
            </a:r>
            <a:endParaRPr b="1" sz="1124">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b="1" lang="es" sz="900">
                <a:latin typeface="Helvetica Neue"/>
                <a:ea typeface="Helvetica Neue"/>
                <a:cs typeface="Helvetica Neue"/>
                <a:sym typeface="Helvetica Neue"/>
              </a:rPr>
              <a:t>Implementación</a:t>
            </a:r>
            <a:endParaRPr b="1" sz="900">
              <a:latin typeface="Helvetica Neue"/>
              <a:ea typeface="Helvetica Neue"/>
              <a:cs typeface="Helvetica Neue"/>
              <a:sym typeface="Helvetica Neue"/>
            </a:endParaRPr>
          </a:p>
          <a:p>
            <a:pPr indent="0" lvl="0" marL="0" rtl="0" algn="l">
              <a:lnSpc>
                <a:spcPct val="120000"/>
              </a:lnSpc>
              <a:spcBef>
                <a:spcPts val="0"/>
              </a:spcBef>
              <a:spcAft>
                <a:spcPts val="0"/>
              </a:spcAft>
              <a:buSzPts val="1100"/>
              <a:buNone/>
            </a:pPr>
            <a:r>
              <a:rPr lang="es" sz="900">
                <a:latin typeface="Helvetica Neue"/>
                <a:ea typeface="Helvetica Neue"/>
                <a:cs typeface="Helvetica Neue"/>
                <a:sym typeface="Helvetica Neue"/>
              </a:rPr>
              <a:t>Una vez tengamos el contenido, lo subiremos a la web aplicando todo el SEO técnico. Creación de enlaces externos (Linkbuilding)</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b="1" lang="es" sz="900">
                <a:latin typeface="Helvetica Neue"/>
                <a:ea typeface="Helvetica Neue"/>
                <a:cs typeface="Helvetica Neue"/>
                <a:sym typeface="Helvetica Neue"/>
              </a:rPr>
              <a:t>Análisis</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lang="es" sz="900">
                <a:latin typeface="Helvetica Neue"/>
                <a:ea typeface="Helvetica Neue"/>
                <a:cs typeface="Helvetica Neue"/>
                <a:sym typeface="Helvetica Neue"/>
              </a:rPr>
              <a:t>Analizaremos los resultados obtenidos con tal de sacar conclusiones para actuar en la siguiente etapa.</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b="1" lang="es" sz="900">
                <a:latin typeface="Helvetica Neue"/>
                <a:ea typeface="Helvetica Neue"/>
                <a:cs typeface="Helvetica Neue"/>
                <a:sym typeface="Helvetica Neue"/>
              </a:rPr>
              <a:t>Optimización</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lang="es" sz="900">
                <a:latin typeface="Helvetica Neue"/>
                <a:ea typeface="Helvetica Neue"/>
                <a:cs typeface="Helvetica Neue"/>
                <a:sym typeface="Helvetica Neue"/>
              </a:rPr>
              <a:t>Una vez tengamos las conclusiones sacadas del análisis, optimizaremos el contenido para mejorar los resultados. También mejoraremos todos los factores de SEO, tanto técnicos como de UX que veamos necesarios para mejorar el rendimiento de la web.</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Clr>
                <a:schemeClr val="dk1"/>
              </a:buClr>
              <a:buSzPts val="1100"/>
              <a:buFont typeface="Arial"/>
              <a:buNone/>
            </a:pPr>
            <a:r>
              <a:rPr b="1" lang="es" sz="900">
                <a:latin typeface="Helvetica Neue"/>
                <a:ea typeface="Helvetica Neue"/>
                <a:cs typeface="Helvetica Neue"/>
                <a:sym typeface="Helvetica Neue"/>
              </a:rPr>
              <a:t>Seguimiento de migración</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Clr>
                <a:schemeClr val="dk1"/>
              </a:buClr>
              <a:buSzPts val="1100"/>
              <a:buFont typeface="Arial"/>
              <a:buNone/>
            </a:pPr>
            <a:r>
              <a:rPr lang="es" sz="900">
                <a:latin typeface="Helvetica Neue"/>
                <a:ea typeface="Helvetica Neue"/>
                <a:cs typeface="Helvetica Neue"/>
                <a:sym typeface="Helvetica Neue"/>
              </a:rPr>
              <a:t>Junto con el equipo de desarrollo, iremos analizando y revisando el proceso para marcar directrices a la hora de implementar el SEO de forma correcta.</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b="1" lang="es" sz="900">
                <a:latin typeface="Helvetica Neue"/>
                <a:ea typeface="Helvetica Neue"/>
                <a:cs typeface="Helvetica Neue"/>
                <a:sym typeface="Helvetica Neue"/>
              </a:rPr>
              <a:t>Videollamada de seguimiento</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lang="es" sz="900">
                <a:latin typeface="Helvetica Neue"/>
                <a:ea typeface="Helvetica Neue"/>
                <a:cs typeface="Helvetica Neue"/>
                <a:sym typeface="Helvetica Neue"/>
              </a:rPr>
              <a:t>Haremos una videollamada al finalizar el mes para comentar todos los cambios realizados y explicar las siguientes mejoras y propuestas de cara al mes siguiente.</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Clr>
                <a:schemeClr val="dk1"/>
              </a:buClr>
              <a:buSzPts val="1100"/>
              <a:buFont typeface="Arial"/>
              <a:buNone/>
            </a:pPr>
            <a:r>
              <a:t/>
            </a:r>
            <a:endParaRPr sz="7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8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80000"/>
              </a:lnSpc>
              <a:spcBef>
                <a:spcPts val="0"/>
              </a:spcBef>
              <a:spcAft>
                <a:spcPts val="0"/>
              </a:spcAft>
              <a:buSzPts val="1100"/>
              <a:buNone/>
            </a:pPr>
            <a:r>
              <a:t/>
            </a:r>
            <a:endParaRPr sz="900">
              <a:latin typeface="Helvetica Neue"/>
              <a:ea typeface="Helvetica Neue"/>
              <a:cs typeface="Helvetica Neue"/>
              <a:sym typeface="Helvetica Neue"/>
            </a:endParaRPr>
          </a:p>
        </p:txBody>
      </p:sp>
      <p:sp>
        <p:nvSpPr>
          <p:cNvPr id="197" name="Google Shape;197;p24"/>
          <p:cNvSpPr txBox="1"/>
          <p:nvPr>
            <p:ph idx="1" type="body"/>
          </p:nvPr>
        </p:nvSpPr>
        <p:spPr>
          <a:xfrm>
            <a:off x="400218" y="933440"/>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3.0</a:t>
            </a:r>
            <a:endParaRPr sz="1200">
              <a:latin typeface="Helvetica Neue"/>
              <a:ea typeface="Helvetica Neue"/>
              <a:cs typeface="Helvetica Neue"/>
              <a:sym typeface="Helvetica Neue"/>
            </a:endParaRPr>
          </a:p>
        </p:txBody>
      </p:sp>
      <p:sp>
        <p:nvSpPr>
          <p:cNvPr id="198" name="Google Shape;198;p24"/>
          <p:cNvSpPr txBox="1"/>
          <p:nvPr>
            <p:ph idx="1" type="body"/>
          </p:nvPr>
        </p:nvSpPr>
        <p:spPr>
          <a:xfrm>
            <a:off x="400218" y="1411966"/>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3.1</a:t>
            </a:r>
            <a:endParaRPr sz="1200">
              <a:latin typeface="Helvetica Neue"/>
              <a:ea typeface="Helvetica Neue"/>
              <a:cs typeface="Helvetica Neue"/>
              <a:sym typeface="Helvetica Neue"/>
            </a:endParaRPr>
          </a:p>
        </p:txBody>
      </p:sp>
      <p:sp>
        <p:nvSpPr>
          <p:cNvPr id="199" name="Google Shape;199;p24"/>
          <p:cNvSpPr txBox="1"/>
          <p:nvPr>
            <p:ph idx="1" type="body"/>
          </p:nvPr>
        </p:nvSpPr>
        <p:spPr>
          <a:xfrm>
            <a:off x="400218" y="1935951"/>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3.2</a:t>
            </a:r>
            <a:endParaRPr sz="1200">
              <a:latin typeface="Helvetica Neue"/>
              <a:ea typeface="Helvetica Neue"/>
              <a:cs typeface="Helvetica Neue"/>
              <a:sym typeface="Helvetica Neue"/>
            </a:endParaRPr>
          </a:p>
        </p:txBody>
      </p:sp>
      <p:sp>
        <p:nvSpPr>
          <p:cNvPr id="200" name="Google Shape;200;p24"/>
          <p:cNvSpPr txBox="1"/>
          <p:nvPr>
            <p:ph idx="1" type="body"/>
          </p:nvPr>
        </p:nvSpPr>
        <p:spPr>
          <a:xfrm>
            <a:off x="400218" y="2866185"/>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3.3</a:t>
            </a:r>
            <a:endParaRPr sz="1200">
              <a:latin typeface="Helvetica Neue"/>
              <a:ea typeface="Helvetica Neue"/>
              <a:cs typeface="Helvetica Neue"/>
              <a:sym typeface="Helvetica Neue"/>
            </a:endParaRPr>
          </a:p>
        </p:txBody>
      </p:sp>
      <p:sp>
        <p:nvSpPr>
          <p:cNvPr id="201" name="Google Shape;201;p24"/>
          <p:cNvSpPr txBox="1"/>
          <p:nvPr>
            <p:ph idx="1" type="body"/>
          </p:nvPr>
        </p:nvSpPr>
        <p:spPr>
          <a:xfrm>
            <a:off x="385416" y="544367"/>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1140">
                <a:latin typeface="Helvetica Neue"/>
                <a:ea typeface="Helvetica Neue"/>
                <a:cs typeface="Helvetica Neue"/>
                <a:sym typeface="Helvetica Neue"/>
              </a:rPr>
              <a:t>3.</a:t>
            </a:r>
            <a:endParaRPr sz="1140">
              <a:latin typeface="Helvetica Neue"/>
              <a:ea typeface="Helvetica Neue"/>
              <a:cs typeface="Helvetica Neue"/>
              <a:sym typeface="Helvetica Neue"/>
            </a:endParaRPr>
          </a:p>
        </p:txBody>
      </p:sp>
      <p:sp>
        <p:nvSpPr>
          <p:cNvPr id="202" name="Google Shape;202;p24"/>
          <p:cNvSpPr txBox="1"/>
          <p:nvPr>
            <p:ph idx="1" type="body"/>
          </p:nvPr>
        </p:nvSpPr>
        <p:spPr>
          <a:xfrm>
            <a:off x="898750" y="4089875"/>
            <a:ext cx="5562300" cy="48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s" sz="900">
                <a:solidFill>
                  <a:srgbClr val="36393F"/>
                </a:solidFill>
                <a:latin typeface="Epilogue"/>
                <a:ea typeface="Epilogue"/>
                <a:cs typeface="Epilogue"/>
                <a:sym typeface="Epilogue"/>
              </a:rPr>
              <a:t>Total (Pago inicial único)</a:t>
            </a:r>
            <a:endParaRPr b="1" sz="900">
              <a:solidFill>
                <a:srgbClr val="36393F"/>
              </a:solidFill>
              <a:latin typeface="Epilogue"/>
              <a:ea typeface="Epilogue"/>
              <a:cs typeface="Epilogue"/>
              <a:sym typeface="Epilogue"/>
            </a:endParaRPr>
          </a:p>
          <a:p>
            <a:pPr indent="0" lvl="0" marL="0" rtl="0" algn="l">
              <a:lnSpc>
                <a:spcPct val="100000"/>
              </a:lnSpc>
              <a:spcBef>
                <a:spcPts val="0"/>
              </a:spcBef>
              <a:spcAft>
                <a:spcPts val="0"/>
              </a:spcAft>
              <a:buClr>
                <a:schemeClr val="dk1"/>
              </a:buClr>
              <a:buSzPts val="1100"/>
              <a:buFont typeface="Arial"/>
              <a:buNone/>
            </a:pPr>
            <a:r>
              <a:t/>
            </a:r>
            <a:endParaRPr sz="1200">
              <a:solidFill>
                <a:srgbClr val="36393F"/>
              </a:solidFill>
              <a:latin typeface="Epilogue"/>
              <a:ea typeface="Epilogue"/>
              <a:cs typeface="Epilogue"/>
              <a:sym typeface="Epilogue"/>
            </a:endParaRPr>
          </a:p>
        </p:txBody>
      </p:sp>
      <p:sp>
        <p:nvSpPr>
          <p:cNvPr id="203" name="Google Shape;203;p24"/>
          <p:cNvSpPr txBox="1"/>
          <p:nvPr>
            <p:ph idx="1" type="body"/>
          </p:nvPr>
        </p:nvSpPr>
        <p:spPr>
          <a:xfrm>
            <a:off x="7236513" y="4125904"/>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solidFill>
                  <a:srgbClr val="36393F"/>
                </a:solidFill>
                <a:latin typeface="Epilogue"/>
                <a:ea typeface="Epilogue"/>
                <a:cs typeface="Epilogue"/>
                <a:sym typeface="Epilogue"/>
              </a:rPr>
              <a:t>950</a:t>
            </a:r>
            <a:r>
              <a:rPr b="1" lang="es" sz="1200">
                <a:solidFill>
                  <a:srgbClr val="36393F"/>
                </a:solidFill>
                <a:latin typeface="Epilogue"/>
                <a:ea typeface="Epilogue"/>
                <a:cs typeface="Epilogue"/>
                <a:sym typeface="Epilogue"/>
              </a:rPr>
              <a:t> €</a:t>
            </a:r>
            <a:endParaRPr sz="1200">
              <a:solidFill>
                <a:srgbClr val="36393F"/>
              </a:solidFill>
              <a:latin typeface="Epilogue"/>
              <a:ea typeface="Epilogue"/>
              <a:cs typeface="Epilogue"/>
              <a:sym typeface="Epilogue"/>
            </a:endParaRPr>
          </a:p>
        </p:txBody>
      </p:sp>
      <p:cxnSp>
        <p:nvCxnSpPr>
          <p:cNvPr id="204" name="Google Shape;204;p24"/>
          <p:cNvCxnSpPr/>
          <p:nvPr/>
        </p:nvCxnSpPr>
        <p:spPr>
          <a:xfrm rot="10800000">
            <a:off x="6917588" y="4096154"/>
            <a:ext cx="0" cy="480900"/>
          </a:xfrm>
          <a:prstGeom prst="straightConnector1">
            <a:avLst/>
          </a:prstGeom>
          <a:noFill/>
          <a:ln cap="flat" cmpd="sng" w="9525">
            <a:solidFill>
              <a:srgbClr val="B7B7B7"/>
            </a:solidFill>
            <a:prstDash val="solid"/>
            <a:round/>
            <a:headEnd len="med" w="med" type="none"/>
            <a:tailEnd len="med" w="med" type="none"/>
          </a:ln>
        </p:spPr>
      </p:cxnSp>
      <p:sp>
        <p:nvSpPr>
          <p:cNvPr id="205" name="Google Shape;205;p24"/>
          <p:cNvSpPr txBox="1"/>
          <p:nvPr/>
        </p:nvSpPr>
        <p:spPr>
          <a:xfrm>
            <a:off x="7230576" y="3802681"/>
            <a:ext cx="654300" cy="293400"/>
          </a:xfrm>
          <a:prstGeom prst="rect">
            <a:avLst/>
          </a:prstGeom>
          <a:noFill/>
          <a:ln>
            <a:noFill/>
          </a:ln>
        </p:spPr>
        <p:txBody>
          <a:bodyPr anchorCtr="0" anchor="t" bIns="91425" lIns="91425" spcFirstLastPara="1" rIns="91425" wrap="square" tIns="91425">
            <a:normAutofit fontScale="70000" lnSpcReduction="20000"/>
          </a:bodyPr>
          <a:lstStyle/>
          <a:p>
            <a:pPr indent="0" lvl="0" marL="0" rtl="0" algn="l">
              <a:spcBef>
                <a:spcPts val="0"/>
              </a:spcBef>
              <a:spcAft>
                <a:spcPts val="0"/>
              </a:spcAft>
              <a:buNone/>
            </a:pPr>
            <a:r>
              <a:rPr b="1" lang="es" sz="1200">
                <a:solidFill>
                  <a:srgbClr val="36393F"/>
                </a:solidFill>
                <a:latin typeface="Epilogue"/>
                <a:ea typeface="Epilogue"/>
                <a:cs typeface="Epilogue"/>
                <a:sym typeface="Epilogue"/>
              </a:rPr>
              <a:t>650</a:t>
            </a:r>
            <a:r>
              <a:rPr b="1" lang="es" sz="1200">
                <a:solidFill>
                  <a:srgbClr val="36393F"/>
                </a:solidFill>
                <a:latin typeface="Epilogue"/>
                <a:ea typeface="Epilogue"/>
                <a:cs typeface="Epilogue"/>
                <a:sym typeface="Epilogue"/>
              </a:rPr>
              <a:t> €</a:t>
            </a:r>
            <a:endParaRPr sz="1200">
              <a:solidFill>
                <a:srgbClr val="36393F"/>
              </a:solidFill>
              <a:latin typeface="Epilogue"/>
              <a:ea typeface="Epilogue"/>
              <a:cs typeface="Epilogue"/>
              <a:sym typeface="Epilogue"/>
            </a:endParaRPr>
          </a:p>
        </p:txBody>
      </p:sp>
      <p:cxnSp>
        <p:nvCxnSpPr>
          <p:cNvPr id="206" name="Google Shape;206;p24"/>
          <p:cNvCxnSpPr/>
          <p:nvPr/>
        </p:nvCxnSpPr>
        <p:spPr>
          <a:xfrm flipH="1" rot="10800000">
            <a:off x="507875" y="4096075"/>
            <a:ext cx="7259700" cy="600"/>
          </a:xfrm>
          <a:prstGeom prst="straightConnector1">
            <a:avLst/>
          </a:prstGeom>
          <a:noFill/>
          <a:ln cap="flat" cmpd="sng" w="9525">
            <a:solidFill>
              <a:srgbClr val="B7B7B7"/>
            </a:solidFill>
            <a:prstDash val="solid"/>
            <a:round/>
            <a:headEnd len="med" w="med" type="none"/>
            <a:tailEnd len="med" w="med" type="none"/>
          </a:ln>
        </p:spPr>
      </p:cxnSp>
      <p:cxnSp>
        <p:nvCxnSpPr>
          <p:cNvPr id="207" name="Google Shape;207;p24"/>
          <p:cNvCxnSpPr/>
          <p:nvPr/>
        </p:nvCxnSpPr>
        <p:spPr>
          <a:xfrm flipH="1" rot="10800000">
            <a:off x="379875" y="4096150"/>
            <a:ext cx="7387800" cy="600"/>
          </a:xfrm>
          <a:prstGeom prst="straightConnector1">
            <a:avLst/>
          </a:prstGeom>
          <a:noFill/>
          <a:ln cap="flat" cmpd="sng" w="9525">
            <a:solidFill>
              <a:srgbClr val="B7B7B7"/>
            </a:solidFill>
            <a:prstDash val="solid"/>
            <a:round/>
            <a:headEnd len="med" w="med" type="none"/>
            <a:tailEnd len="med" w="med" type="none"/>
          </a:ln>
        </p:spPr>
      </p:cxnSp>
      <p:cxnSp>
        <p:nvCxnSpPr>
          <p:cNvPr id="208" name="Google Shape;208;p24"/>
          <p:cNvCxnSpPr/>
          <p:nvPr/>
        </p:nvCxnSpPr>
        <p:spPr>
          <a:xfrm>
            <a:off x="396375" y="4417375"/>
            <a:ext cx="7371300" cy="0"/>
          </a:xfrm>
          <a:prstGeom prst="straightConnector1">
            <a:avLst/>
          </a:prstGeom>
          <a:noFill/>
          <a:ln cap="flat" cmpd="sng" w="9525">
            <a:solidFill>
              <a:srgbClr val="B7B7B7"/>
            </a:solidFill>
            <a:prstDash val="solid"/>
            <a:round/>
            <a:headEnd len="med" w="med" type="none"/>
            <a:tailEnd len="med" w="med" type="none"/>
          </a:ln>
        </p:spPr>
      </p:cxnSp>
      <p:cxnSp>
        <p:nvCxnSpPr>
          <p:cNvPr id="209" name="Google Shape;209;p24"/>
          <p:cNvCxnSpPr/>
          <p:nvPr/>
        </p:nvCxnSpPr>
        <p:spPr>
          <a:xfrm>
            <a:off x="6916550" y="371025"/>
            <a:ext cx="300" cy="3747600"/>
          </a:xfrm>
          <a:prstGeom prst="straightConnector1">
            <a:avLst/>
          </a:prstGeom>
          <a:noFill/>
          <a:ln cap="flat" cmpd="sng" w="9525">
            <a:solidFill>
              <a:srgbClr val="B7B7B7"/>
            </a:solidFill>
            <a:prstDash val="solid"/>
            <a:round/>
            <a:headEnd len="med" w="med" type="none"/>
            <a:tailEnd len="med" w="med" type="none"/>
          </a:ln>
        </p:spPr>
      </p:cxnSp>
      <p:cxnSp>
        <p:nvCxnSpPr>
          <p:cNvPr id="210" name="Google Shape;210;p24"/>
          <p:cNvCxnSpPr/>
          <p:nvPr/>
        </p:nvCxnSpPr>
        <p:spPr>
          <a:xfrm flipH="1" rot="10800000">
            <a:off x="388500" y="4097300"/>
            <a:ext cx="7259700" cy="600"/>
          </a:xfrm>
          <a:prstGeom prst="straightConnector1">
            <a:avLst/>
          </a:prstGeom>
          <a:noFill/>
          <a:ln cap="flat" cmpd="sng" w="9525">
            <a:solidFill>
              <a:srgbClr val="B7B7B7"/>
            </a:solidFill>
            <a:prstDash val="solid"/>
            <a:round/>
            <a:headEnd len="med" w="med" type="none"/>
            <a:tailEnd len="med" w="med" type="none"/>
          </a:ln>
        </p:spPr>
      </p:cxnSp>
      <p:sp>
        <p:nvSpPr>
          <p:cNvPr id="211" name="Google Shape;211;p24"/>
          <p:cNvSpPr txBox="1"/>
          <p:nvPr>
            <p:ph idx="1" type="body"/>
          </p:nvPr>
        </p:nvSpPr>
        <p:spPr>
          <a:xfrm>
            <a:off x="900825" y="4417369"/>
            <a:ext cx="5562300" cy="90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s" sz="900">
                <a:solidFill>
                  <a:srgbClr val="36393F"/>
                </a:solidFill>
                <a:latin typeface="Epilogue"/>
                <a:ea typeface="Epilogue"/>
                <a:cs typeface="Epilogue"/>
                <a:sym typeface="Epilogue"/>
              </a:rPr>
              <a:t>Total (Pago mensual)</a:t>
            </a:r>
            <a:endParaRPr b="1" sz="900">
              <a:solidFill>
                <a:srgbClr val="36393F"/>
              </a:solidFill>
              <a:latin typeface="Epilogue"/>
              <a:ea typeface="Epilogue"/>
              <a:cs typeface="Epilogue"/>
              <a:sym typeface="Epilogue"/>
            </a:endParaRPr>
          </a:p>
          <a:p>
            <a:pPr indent="0" lvl="0" marL="0" rtl="0" algn="l">
              <a:lnSpc>
                <a:spcPct val="100000"/>
              </a:lnSpc>
              <a:spcBef>
                <a:spcPts val="0"/>
              </a:spcBef>
              <a:spcAft>
                <a:spcPts val="0"/>
              </a:spcAft>
              <a:buSzPts val="1100"/>
              <a:buNone/>
            </a:pPr>
            <a:r>
              <a:t/>
            </a:r>
            <a:endParaRPr sz="1200">
              <a:solidFill>
                <a:srgbClr val="36393F"/>
              </a:solidFill>
              <a:latin typeface="Epilogue"/>
              <a:ea typeface="Epilogue"/>
              <a:cs typeface="Epilogue"/>
              <a:sym typeface="Epilogue"/>
            </a:endParaRPr>
          </a:p>
        </p:txBody>
      </p:sp>
      <p:sp>
        <p:nvSpPr>
          <p:cNvPr id="212" name="Google Shape;212;p24"/>
          <p:cNvSpPr txBox="1"/>
          <p:nvPr>
            <p:ph idx="1" type="body"/>
          </p:nvPr>
        </p:nvSpPr>
        <p:spPr>
          <a:xfrm>
            <a:off x="7255564" y="4453345"/>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solidFill>
                  <a:srgbClr val="36393F"/>
                </a:solidFill>
                <a:latin typeface="Epilogue"/>
                <a:ea typeface="Epilogue"/>
                <a:cs typeface="Epilogue"/>
                <a:sym typeface="Epilogue"/>
              </a:rPr>
              <a:t>550</a:t>
            </a:r>
            <a:r>
              <a:rPr b="1" lang="es" sz="1200">
                <a:solidFill>
                  <a:srgbClr val="36393F"/>
                </a:solidFill>
                <a:latin typeface="Epilogue"/>
                <a:ea typeface="Epilogue"/>
                <a:cs typeface="Epilogue"/>
                <a:sym typeface="Epilogue"/>
              </a:rPr>
              <a:t>€</a:t>
            </a:r>
            <a:endParaRPr sz="1200">
              <a:solidFill>
                <a:srgbClr val="36393F"/>
              </a:solidFill>
              <a:latin typeface="Epilogue"/>
              <a:ea typeface="Epilogue"/>
              <a:cs typeface="Epilogue"/>
              <a:sym typeface="Epilogue"/>
            </a:endParaRPr>
          </a:p>
        </p:txBody>
      </p:sp>
      <p:cxnSp>
        <p:nvCxnSpPr>
          <p:cNvPr id="213" name="Google Shape;213;p24"/>
          <p:cNvCxnSpPr/>
          <p:nvPr/>
        </p:nvCxnSpPr>
        <p:spPr>
          <a:xfrm flipH="1" rot="10800000">
            <a:off x="6916925" y="4575925"/>
            <a:ext cx="2700" cy="156300"/>
          </a:xfrm>
          <a:prstGeom prst="straightConnector1">
            <a:avLst/>
          </a:prstGeom>
          <a:noFill/>
          <a:ln cap="flat" cmpd="sng" w="9525">
            <a:solidFill>
              <a:srgbClr val="B7B7B7"/>
            </a:solidFill>
            <a:prstDash val="solid"/>
            <a:round/>
            <a:headEnd len="med" w="med" type="none"/>
            <a:tailEnd len="med" w="med" type="none"/>
          </a:ln>
        </p:spPr>
      </p:cxnSp>
      <p:cxnSp>
        <p:nvCxnSpPr>
          <p:cNvPr id="214" name="Google Shape;214;p24"/>
          <p:cNvCxnSpPr/>
          <p:nvPr/>
        </p:nvCxnSpPr>
        <p:spPr>
          <a:xfrm>
            <a:off x="398432" y="4744816"/>
            <a:ext cx="7371300" cy="0"/>
          </a:xfrm>
          <a:prstGeom prst="straightConnector1">
            <a:avLst/>
          </a:prstGeom>
          <a:noFill/>
          <a:ln cap="flat" cmpd="sng" w="9525">
            <a:solidFill>
              <a:srgbClr val="B7B7B7"/>
            </a:solidFill>
            <a:prstDash val="solid"/>
            <a:round/>
            <a:headEnd len="med" w="med" type="none"/>
            <a:tailEnd len="med" w="med" type="none"/>
          </a:ln>
        </p:spPr>
      </p:cxnSp>
      <p:sp>
        <p:nvSpPr>
          <p:cNvPr id="215" name="Google Shape;215;p24"/>
          <p:cNvSpPr txBox="1"/>
          <p:nvPr>
            <p:ph idx="1" type="body"/>
          </p:nvPr>
        </p:nvSpPr>
        <p:spPr>
          <a:xfrm>
            <a:off x="400218" y="3478035"/>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3.3</a:t>
            </a:r>
            <a:endParaRPr sz="1200">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25"/>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221" name="Google Shape;221;p25"/>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PRESUPUESTO</a:t>
            </a:r>
            <a:endParaRPr b="1" sz="800"/>
          </a:p>
        </p:txBody>
      </p:sp>
      <p:sp>
        <p:nvSpPr>
          <p:cNvPr id="222" name="Google Shape;222;p25"/>
          <p:cNvSpPr txBox="1"/>
          <p:nvPr>
            <p:ph idx="1" type="body"/>
          </p:nvPr>
        </p:nvSpPr>
        <p:spPr>
          <a:xfrm>
            <a:off x="703324" y="534113"/>
            <a:ext cx="5562300" cy="42201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b="1" lang="es" sz="1200">
                <a:latin typeface="Helvetica Neue"/>
                <a:ea typeface="Helvetica Neue"/>
                <a:cs typeface="Helvetica Neue"/>
                <a:sym typeface="Helvetica Neue"/>
              </a:rPr>
              <a:t>Sesión de estrategia y desarrollo (SEM)</a:t>
            </a:r>
            <a:endParaRPr b="1" sz="1200">
              <a:latin typeface="Helvetica Neue"/>
              <a:ea typeface="Helvetica Neue"/>
              <a:cs typeface="Helvetica Neue"/>
              <a:sym typeface="Helvetica Neue"/>
            </a:endParaRPr>
          </a:p>
          <a:p>
            <a:pPr indent="0" lvl="0" marL="0" rtl="0" algn="l">
              <a:lnSpc>
                <a:spcPct val="150000"/>
              </a:lnSpc>
              <a:spcBef>
                <a:spcPts val="0"/>
              </a:spcBef>
              <a:spcAft>
                <a:spcPts val="0"/>
              </a:spcAft>
              <a:buSzPts val="1100"/>
              <a:buNone/>
            </a:pPr>
            <a:r>
              <a:t/>
            </a:r>
            <a:endParaRPr b="1" sz="1400">
              <a:latin typeface="Helvetica Neue"/>
              <a:ea typeface="Helvetica Neue"/>
              <a:cs typeface="Helvetica Neue"/>
              <a:sym typeface="Helvetica Neue"/>
            </a:endParaRPr>
          </a:p>
          <a:p>
            <a:pPr indent="0" lvl="0" marL="0" rtl="0" algn="l">
              <a:lnSpc>
                <a:spcPct val="130000"/>
              </a:lnSpc>
              <a:spcBef>
                <a:spcPts val="0"/>
              </a:spcBef>
              <a:spcAft>
                <a:spcPts val="0"/>
              </a:spcAft>
              <a:buClr>
                <a:schemeClr val="dk1"/>
              </a:buClr>
              <a:buSzPts val="1100"/>
              <a:buFont typeface="Arial"/>
              <a:buNone/>
            </a:pPr>
            <a:r>
              <a:rPr b="1" lang="es" sz="900">
                <a:latin typeface="Helvetica Neue"/>
                <a:ea typeface="Helvetica Neue"/>
                <a:cs typeface="Helvetica Neue"/>
                <a:sym typeface="Helvetica Neue"/>
              </a:rPr>
              <a:t>Estrategia</a:t>
            </a:r>
            <a:endParaRPr b="1" sz="900">
              <a:latin typeface="Helvetica Neue"/>
              <a:ea typeface="Helvetica Neue"/>
              <a:cs typeface="Helvetica Neue"/>
              <a:sym typeface="Helvetica Neue"/>
            </a:endParaRPr>
          </a:p>
          <a:p>
            <a:pPr indent="0" lvl="0" marL="0" rtl="0" algn="l">
              <a:lnSpc>
                <a:spcPct val="80000"/>
              </a:lnSpc>
              <a:spcBef>
                <a:spcPts val="0"/>
              </a:spcBef>
              <a:spcAft>
                <a:spcPts val="0"/>
              </a:spcAft>
              <a:buClr>
                <a:schemeClr val="dk1"/>
              </a:buClr>
              <a:buSzPts val="1100"/>
              <a:buFont typeface="Arial"/>
              <a:buNone/>
            </a:pPr>
            <a:r>
              <a:rPr lang="es" sz="900">
                <a:latin typeface="Helvetica Neue"/>
                <a:ea typeface="Helvetica Neue"/>
                <a:cs typeface="Helvetica Neue"/>
                <a:sym typeface="Helvetica Neue"/>
              </a:rPr>
              <a:t>Revisión </a:t>
            </a:r>
            <a:r>
              <a:rPr lang="es" sz="900">
                <a:latin typeface="Helvetica Neue"/>
                <a:ea typeface="Helvetica Neue"/>
                <a:cs typeface="Helvetica Neue"/>
                <a:sym typeface="Helvetica Neue"/>
              </a:rPr>
              <a:t>de las campañas y los anuncios actuales, análisis de los competidores </a:t>
            </a:r>
            <a:br>
              <a:rPr lang="es" sz="900">
                <a:latin typeface="Helvetica Neue"/>
                <a:ea typeface="Helvetica Neue"/>
                <a:cs typeface="Helvetica Neue"/>
                <a:sym typeface="Helvetica Neue"/>
              </a:rPr>
            </a:br>
            <a:br>
              <a:rPr lang="es" sz="900">
                <a:latin typeface="Helvetica Neue"/>
                <a:ea typeface="Helvetica Neue"/>
                <a:cs typeface="Helvetica Neue"/>
                <a:sym typeface="Helvetica Neue"/>
              </a:rPr>
            </a:br>
            <a:endParaRPr sz="900">
              <a:latin typeface="Helvetica Neue"/>
              <a:ea typeface="Helvetica Neue"/>
              <a:cs typeface="Helvetica Neue"/>
              <a:sym typeface="Helvetica Neue"/>
            </a:endParaRPr>
          </a:p>
          <a:p>
            <a:pPr indent="0" lvl="0" marL="0" rtl="0" algn="l">
              <a:lnSpc>
                <a:spcPct val="130000"/>
              </a:lnSpc>
              <a:spcBef>
                <a:spcPts val="0"/>
              </a:spcBef>
              <a:spcAft>
                <a:spcPts val="0"/>
              </a:spcAft>
              <a:buClr>
                <a:schemeClr val="dk1"/>
              </a:buClr>
              <a:buSzPts val="1100"/>
              <a:buFont typeface="Arial"/>
              <a:buNone/>
            </a:pPr>
            <a:r>
              <a:rPr b="1" lang="es" sz="900">
                <a:latin typeface="Helvetica Neue"/>
                <a:ea typeface="Helvetica Neue"/>
                <a:cs typeface="Helvetica Neue"/>
                <a:sym typeface="Helvetica Neue"/>
              </a:rPr>
              <a:t>Desarrollo</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lang="es" sz="900">
                <a:latin typeface="Helvetica Neue"/>
                <a:ea typeface="Helvetica Neue"/>
                <a:cs typeface="Helvetica Neue"/>
                <a:sym typeface="Helvetica Neue"/>
              </a:rPr>
              <a:t>Crearemos las diferentes campañas y anuncios segmentadas para los públicos objetivos identificados previamente.</a:t>
            </a:r>
            <a:endParaRPr sz="900">
              <a:latin typeface="Helvetica Neue"/>
              <a:ea typeface="Helvetica Neue"/>
              <a:cs typeface="Helvetica Neue"/>
              <a:sym typeface="Helvetica Neue"/>
            </a:endParaRPr>
          </a:p>
        </p:txBody>
      </p:sp>
      <p:sp>
        <p:nvSpPr>
          <p:cNvPr id="223" name="Google Shape;223;p25"/>
          <p:cNvSpPr txBox="1"/>
          <p:nvPr>
            <p:ph idx="1" type="body"/>
          </p:nvPr>
        </p:nvSpPr>
        <p:spPr>
          <a:xfrm>
            <a:off x="442800" y="1133917"/>
            <a:ext cx="654300" cy="293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s" sz="900">
                <a:latin typeface="Helvetica Neue"/>
                <a:ea typeface="Helvetica Neue"/>
                <a:cs typeface="Helvetica Neue"/>
                <a:sym typeface="Helvetica Neue"/>
              </a:rPr>
              <a:t>4.0</a:t>
            </a:r>
            <a:endParaRPr sz="900">
              <a:latin typeface="Helvetica Neue"/>
              <a:ea typeface="Helvetica Neue"/>
              <a:cs typeface="Helvetica Neue"/>
              <a:sym typeface="Helvetica Neue"/>
            </a:endParaRPr>
          </a:p>
        </p:txBody>
      </p:sp>
      <p:sp>
        <p:nvSpPr>
          <p:cNvPr id="224" name="Google Shape;224;p25"/>
          <p:cNvSpPr txBox="1"/>
          <p:nvPr>
            <p:ph idx="1" type="body"/>
          </p:nvPr>
        </p:nvSpPr>
        <p:spPr>
          <a:xfrm>
            <a:off x="442800" y="1614293"/>
            <a:ext cx="654300" cy="293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s" sz="900">
                <a:latin typeface="Helvetica Neue"/>
                <a:ea typeface="Helvetica Neue"/>
                <a:cs typeface="Helvetica Neue"/>
                <a:sym typeface="Helvetica Neue"/>
              </a:rPr>
              <a:t>4.1</a:t>
            </a:r>
            <a:endParaRPr sz="900">
              <a:latin typeface="Helvetica Neue"/>
              <a:ea typeface="Helvetica Neue"/>
              <a:cs typeface="Helvetica Neue"/>
              <a:sym typeface="Helvetica Neue"/>
            </a:endParaRPr>
          </a:p>
        </p:txBody>
      </p:sp>
      <p:sp>
        <p:nvSpPr>
          <p:cNvPr id="225" name="Google Shape;225;p25"/>
          <p:cNvSpPr txBox="1"/>
          <p:nvPr>
            <p:ph idx="1" type="body"/>
          </p:nvPr>
        </p:nvSpPr>
        <p:spPr>
          <a:xfrm>
            <a:off x="427999" y="569580"/>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1140">
                <a:latin typeface="Helvetica Neue"/>
                <a:ea typeface="Helvetica Neue"/>
                <a:cs typeface="Helvetica Neue"/>
                <a:sym typeface="Helvetica Neue"/>
              </a:rPr>
              <a:t>4.</a:t>
            </a:r>
            <a:endParaRPr sz="1140">
              <a:latin typeface="Helvetica Neue"/>
              <a:ea typeface="Helvetica Neue"/>
              <a:cs typeface="Helvetica Neue"/>
              <a:sym typeface="Helvetica Neue"/>
            </a:endParaRPr>
          </a:p>
        </p:txBody>
      </p:sp>
      <p:cxnSp>
        <p:nvCxnSpPr>
          <p:cNvPr id="226" name="Google Shape;226;p25"/>
          <p:cNvCxnSpPr/>
          <p:nvPr/>
        </p:nvCxnSpPr>
        <p:spPr>
          <a:xfrm>
            <a:off x="6306950" y="855574"/>
            <a:ext cx="0" cy="1491300"/>
          </a:xfrm>
          <a:prstGeom prst="straightConnector1">
            <a:avLst/>
          </a:prstGeom>
          <a:noFill/>
          <a:ln cap="flat" cmpd="sng" w="9525">
            <a:solidFill>
              <a:srgbClr val="B7B7B7"/>
            </a:solidFill>
            <a:prstDash val="solid"/>
            <a:round/>
            <a:headEnd len="med" w="med" type="none"/>
            <a:tailEnd len="med" w="med" type="none"/>
          </a:ln>
        </p:spPr>
      </p:cxnSp>
      <p:sp>
        <p:nvSpPr>
          <p:cNvPr id="227" name="Google Shape;227;p25"/>
          <p:cNvSpPr txBox="1"/>
          <p:nvPr/>
        </p:nvSpPr>
        <p:spPr>
          <a:xfrm>
            <a:off x="6460498" y="1967775"/>
            <a:ext cx="1456200" cy="293400"/>
          </a:xfrm>
          <a:prstGeom prst="rect">
            <a:avLst/>
          </a:prstGeom>
          <a:noFill/>
          <a:ln>
            <a:noFill/>
          </a:ln>
        </p:spPr>
        <p:txBody>
          <a:bodyPr anchorCtr="0" anchor="t" bIns="91425" lIns="91425" spcFirstLastPara="1" rIns="91425" wrap="square" tIns="91425">
            <a:normAutofit fontScale="70000" lnSpcReduction="20000"/>
          </a:bodyPr>
          <a:lstStyle/>
          <a:p>
            <a:pPr indent="0" lvl="0" marL="0" rtl="0" algn="l">
              <a:spcBef>
                <a:spcPts val="0"/>
              </a:spcBef>
              <a:spcAft>
                <a:spcPts val="0"/>
              </a:spcAft>
              <a:buNone/>
            </a:pPr>
            <a:r>
              <a:rPr b="1" lang="es" sz="1200">
                <a:solidFill>
                  <a:srgbClr val="36393F"/>
                </a:solidFill>
                <a:latin typeface="Epilogue"/>
                <a:ea typeface="Epilogue"/>
                <a:cs typeface="Epilogue"/>
                <a:sym typeface="Epilogue"/>
              </a:rPr>
              <a:t>1.2</a:t>
            </a:r>
            <a:r>
              <a:rPr b="1" lang="es" sz="1200">
                <a:solidFill>
                  <a:srgbClr val="36393F"/>
                </a:solidFill>
                <a:latin typeface="Epilogue"/>
                <a:ea typeface="Epilogue"/>
                <a:cs typeface="Epilogue"/>
                <a:sym typeface="Epilogue"/>
              </a:rPr>
              <a:t>50 € (Pago único)</a:t>
            </a:r>
            <a:endParaRPr sz="1200">
              <a:solidFill>
                <a:srgbClr val="36393F"/>
              </a:solidFill>
              <a:latin typeface="Epilogue"/>
              <a:ea typeface="Epilogue"/>
              <a:cs typeface="Epilogue"/>
              <a:sym typeface="Epilogue"/>
            </a:endParaRPr>
          </a:p>
        </p:txBody>
      </p:sp>
      <p:cxnSp>
        <p:nvCxnSpPr>
          <p:cNvPr id="228" name="Google Shape;228;p25"/>
          <p:cNvCxnSpPr/>
          <p:nvPr/>
        </p:nvCxnSpPr>
        <p:spPr>
          <a:xfrm flipH="1" rot="10800000">
            <a:off x="388500" y="2341325"/>
            <a:ext cx="7259700" cy="600"/>
          </a:xfrm>
          <a:prstGeom prst="straightConnector1">
            <a:avLst/>
          </a:prstGeom>
          <a:noFill/>
          <a:ln cap="flat" cmpd="sng" w="9525">
            <a:solidFill>
              <a:srgbClr val="B7B7B7"/>
            </a:solidFill>
            <a:prstDash val="solid"/>
            <a:round/>
            <a:headEnd len="med" w="med" type="none"/>
            <a:tailEnd len="med" w="med"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26"/>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234" name="Google Shape;234;p26"/>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PRESUPUESTO</a:t>
            </a:r>
            <a:endParaRPr b="1" sz="800"/>
          </a:p>
        </p:txBody>
      </p:sp>
      <p:sp>
        <p:nvSpPr>
          <p:cNvPr id="235" name="Google Shape;235;p26"/>
          <p:cNvSpPr txBox="1"/>
          <p:nvPr>
            <p:ph idx="1" type="body"/>
          </p:nvPr>
        </p:nvSpPr>
        <p:spPr>
          <a:xfrm>
            <a:off x="816784" y="509561"/>
            <a:ext cx="5562300" cy="4220100"/>
          </a:xfrm>
          <a:prstGeom prst="rect">
            <a:avLst/>
          </a:prstGeom>
        </p:spPr>
        <p:txBody>
          <a:bodyPr anchorCtr="0" anchor="t" bIns="91425" lIns="91425" spcFirstLastPara="1" rIns="91425" wrap="square" tIns="91425">
            <a:normAutofit/>
          </a:bodyPr>
          <a:lstStyle/>
          <a:p>
            <a:pPr indent="0" lvl="0" marL="0" rtl="0" algn="l">
              <a:lnSpc>
                <a:spcPct val="130000"/>
              </a:lnSpc>
              <a:spcBef>
                <a:spcPts val="0"/>
              </a:spcBef>
              <a:spcAft>
                <a:spcPts val="0"/>
              </a:spcAft>
              <a:buSzPts val="1100"/>
              <a:buNone/>
            </a:pPr>
            <a:r>
              <a:rPr b="1" lang="es" sz="1124">
                <a:latin typeface="Helvetica Neue"/>
                <a:ea typeface="Helvetica Neue"/>
                <a:cs typeface="Helvetica Neue"/>
                <a:sym typeface="Helvetica Neue"/>
              </a:rPr>
              <a:t>Sesión de análisis y optimización (SEM)</a:t>
            </a:r>
            <a:endParaRPr b="1" sz="1124">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Clr>
                <a:schemeClr val="dk1"/>
              </a:buClr>
              <a:buSzPts val="1100"/>
              <a:buFont typeface="Arial"/>
              <a:buNone/>
            </a:pPr>
            <a:r>
              <a:rPr b="1" lang="es" sz="900">
                <a:latin typeface="Helvetica Neue"/>
                <a:ea typeface="Helvetica Neue"/>
                <a:cs typeface="Helvetica Neue"/>
                <a:sym typeface="Helvetica Neue"/>
              </a:rPr>
              <a:t>Análisis</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lang="es" sz="900">
                <a:latin typeface="Helvetica Neue"/>
                <a:ea typeface="Helvetica Neue"/>
                <a:cs typeface="Helvetica Neue"/>
                <a:sym typeface="Helvetica Neue"/>
              </a:rPr>
              <a:t>Analizaremos los resultados obtenidos para sacar conclusiones y poder mejorar los resultados</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b="1" lang="es" sz="900">
                <a:latin typeface="Helvetica Neue"/>
                <a:ea typeface="Helvetica Neue"/>
                <a:cs typeface="Helvetica Neue"/>
                <a:sym typeface="Helvetica Neue"/>
              </a:rPr>
              <a:t>Optimización</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lang="es" sz="900">
                <a:latin typeface="Helvetica Neue"/>
                <a:ea typeface="Helvetica Neue"/>
                <a:cs typeface="Helvetica Neue"/>
                <a:sym typeface="Helvetica Neue"/>
              </a:rPr>
              <a:t>Una campaña de Marketing jamás es perfecta, iremos analizando y optimizando para mejorar su rendimiento.</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b="1" lang="es" sz="900">
                <a:latin typeface="Helvetica Neue"/>
                <a:ea typeface="Helvetica Neue"/>
                <a:cs typeface="Helvetica Neue"/>
                <a:sym typeface="Helvetica Neue"/>
              </a:rPr>
              <a:t>Videollamada de seguimiento</a:t>
            </a:r>
            <a:endParaRPr b="1" sz="9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rPr lang="es" sz="900">
                <a:latin typeface="Helvetica Neue"/>
                <a:ea typeface="Helvetica Neue"/>
                <a:cs typeface="Helvetica Neue"/>
                <a:sym typeface="Helvetica Neue"/>
              </a:rPr>
              <a:t>Haremos una videollamada al finalizar el mes para comentar todos los cambios realizados y explicar las siguientes mejoras y propuestas de cara al mes siguiente.</a:t>
            </a:r>
            <a:endParaRPr sz="900">
              <a:latin typeface="Helvetica Neue"/>
              <a:ea typeface="Helvetica Neue"/>
              <a:cs typeface="Helvetica Neue"/>
              <a:sym typeface="Helvetica Neue"/>
            </a:endParaRPr>
          </a:p>
          <a:p>
            <a:pPr indent="0" lvl="0" marL="0" rtl="0" algn="l">
              <a:lnSpc>
                <a:spcPct val="130000"/>
              </a:lnSpc>
              <a:spcBef>
                <a:spcPts val="0"/>
              </a:spcBef>
              <a:spcAft>
                <a:spcPts val="0"/>
              </a:spcAft>
              <a:buClr>
                <a:schemeClr val="dk1"/>
              </a:buClr>
              <a:buSzPts val="1100"/>
              <a:buFont typeface="Arial"/>
              <a:buNone/>
            </a:pPr>
            <a:r>
              <a:t/>
            </a:r>
            <a:endParaRPr sz="700">
              <a:latin typeface="Helvetica Neue"/>
              <a:ea typeface="Helvetica Neue"/>
              <a:cs typeface="Helvetica Neue"/>
              <a:sym typeface="Helvetica Neue"/>
            </a:endParaRPr>
          </a:p>
          <a:p>
            <a:pPr indent="0" lvl="0" marL="0" rtl="0" algn="l">
              <a:lnSpc>
                <a:spcPct val="13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80000"/>
              </a:lnSpc>
              <a:spcBef>
                <a:spcPts val="0"/>
              </a:spcBef>
              <a:spcAft>
                <a:spcPts val="0"/>
              </a:spcAft>
              <a:buSzPts val="1100"/>
              <a:buNone/>
            </a:pPr>
            <a:r>
              <a:t/>
            </a:r>
            <a:endParaRPr b="1" sz="900">
              <a:latin typeface="Helvetica Neue"/>
              <a:ea typeface="Helvetica Neue"/>
              <a:cs typeface="Helvetica Neue"/>
              <a:sym typeface="Helvetica Neue"/>
            </a:endParaRPr>
          </a:p>
          <a:p>
            <a:pPr indent="0" lvl="0" marL="0" rtl="0" algn="l">
              <a:lnSpc>
                <a:spcPct val="80000"/>
              </a:lnSpc>
              <a:spcBef>
                <a:spcPts val="0"/>
              </a:spcBef>
              <a:spcAft>
                <a:spcPts val="0"/>
              </a:spcAft>
              <a:buSzPts val="1100"/>
              <a:buNone/>
            </a:pPr>
            <a:r>
              <a:t/>
            </a:r>
            <a:endParaRPr sz="900">
              <a:latin typeface="Helvetica Neue"/>
              <a:ea typeface="Helvetica Neue"/>
              <a:cs typeface="Helvetica Neue"/>
              <a:sym typeface="Helvetica Neue"/>
            </a:endParaRPr>
          </a:p>
        </p:txBody>
      </p:sp>
      <p:sp>
        <p:nvSpPr>
          <p:cNvPr id="236" name="Google Shape;236;p26"/>
          <p:cNvSpPr txBox="1"/>
          <p:nvPr>
            <p:ph idx="1" type="body"/>
          </p:nvPr>
        </p:nvSpPr>
        <p:spPr>
          <a:xfrm>
            <a:off x="400218" y="933440"/>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5.0</a:t>
            </a:r>
            <a:endParaRPr sz="1200">
              <a:latin typeface="Helvetica Neue"/>
              <a:ea typeface="Helvetica Neue"/>
              <a:cs typeface="Helvetica Neue"/>
              <a:sym typeface="Helvetica Neue"/>
            </a:endParaRPr>
          </a:p>
        </p:txBody>
      </p:sp>
      <p:sp>
        <p:nvSpPr>
          <p:cNvPr id="237" name="Google Shape;237;p26"/>
          <p:cNvSpPr txBox="1"/>
          <p:nvPr>
            <p:ph idx="1" type="body"/>
          </p:nvPr>
        </p:nvSpPr>
        <p:spPr>
          <a:xfrm>
            <a:off x="400218" y="1467715"/>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5.1</a:t>
            </a:r>
            <a:endParaRPr sz="1200">
              <a:latin typeface="Helvetica Neue"/>
              <a:ea typeface="Helvetica Neue"/>
              <a:cs typeface="Helvetica Neue"/>
              <a:sym typeface="Helvetica Neue"/>
            </a:endParaRPr>
          </a:p>
        </p:txBody>
      </p:sp>
      <p:sp>
        <p:nvSpPr>
          <p:cNvPr id="238" name="Google Shape;238;p26"/>
          <p:cNvSpPr txBox="1"/>
          <p:nvPr>
            <p:ph idx="1" type="body"/>
          </p:nvPr>
        </p:nvSpPr>
        <p:spPr>
          <a:xfrm>
            <a:off x="400218" y="2186122"/>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latin typeface="Helvetica Neue"/>
                <a:ea typeface="Helvetica Neue"/>
                <a:cs typeface="Helvetica Neue"/>
                <a:sym typeface="Helvetica Neue"/>
              </a:rPr>
              <a:t>5.2</a:t>
            </a:r>
            <a:endParaRPr sz="1200">
              <a:latin typeface="Helvetica Neue"/>
              <a:ea typeface="Helvetica Neue"/>
              <a:cs typeface="Helvetica Neue"/>
              <a:sym typeface="Helvetica Neue"/>
            </a:endParaRPr>
          </a:p>
        </p:txBody>
      </p:sp>
      <p:sp>
        <p:nvSpPr>
          <p:cNvPr id="239" name="Google Shape;239;p26"/>
          <p:cNvSpPr txBox="1"/>
          <p:nvPr>
            <p:ph idx="1" type="body"/>
          </p:nvPr>
        </p:nvSpPr>
        <p:spPr>
          <a:xfrm>
            <a:off x="385416" y="544367"/>
            <a:ext cx="654300" cy="293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770"/>
              <a:buNone/>
            </a:pPr>
            <a:r>
              <a:rPr b="1" lang="es" sz="1140">
                <a:latin typeface="Helvetica Neue"/>
                <a:ea typeface="Helvetica Neue"/>
                <a:cs typeface="Helvetica Neue"/>
                <a:sym typeface="Helvetica Neue"/>
              </a:rPr>
              <a:t>5.</a:t>
            </a:r>
            <a:endParaRPr sz="1140">
              <a:latin typeface="Helvetica Neue"/>
              <a:ea typeface="Helvetica Neue"/>
              <a:cs typeface="Helvetica Neue"/>
              <a:sym typeface="Helvetica Neue"/>
            </a:endParaRPr>
          </a:p>
        </p:txBody>
      </p:sp>
      <p:sp>
        <p:nvSpPr>
          <p:cNvPr id="240" name="Google Shape;240;p26"/>
          <p:cNvSpPr txBox="1"/>
          <p:nvPr>
            <p:ph idx="1" type="body"/>
          </p:nvPr>
        </p:nvSpPr>
        <p:spPr>
          <a:xfrm>
            <a:off x="898750" y="3023075"/>
            <a:ext cx="5562300" cy="48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s" sz="900">
                <a:solidFill>
                  <a:srgbClr val="36393F"/>
                </a:solidFill>
                <a:latin typeface="Epilogue"/>
                <a:ea typeface="Epilogue"/>
                <a:cs typeface="Epilogue"/>
                <a:sym typeface="Epilogue"/>
              </a:rPr>
              <a:t>Total (Pago único)</a:t>
            </a:r>
            <a:endParaRPr b="1" sz="900">
              <a:solidFill>
                <a:srgbClr val="36393F"/>
              </a:solidFill>
              <a:latin typeface="Epilogue"/>
              <a:ea typeface="Epilogue"/>
              <a:cs typeface="Epilogue"/>
              <a:sym typeface="Epilogue"/>
            </a:endParaRPr>
          </a:p>
          <a:p>
            <a:pPr indent="0" lvl="0" marL="0" rtl="0" algn="l">
              <a:lnSpc>
                <a:spcPct val="100000"/>
              </a:lnSpc>
              <a:spcBef>
                <a:spcPts val="0"/>
              </a:spcBef>
              <a:spcAft>
                <a:spcPts val="0"/>
              </a:spcAft>
              <a:buClr>
                <a:schemeClr val="dk1"/>
              </a:buClr>
              <a:buSzPts val="1100"/>
              <a:buFont typeface="Arial"/>
              <a:buNone/>
            </a:pPr>
            <a:r>
              <a:t/>
            </a:r>
            <a:endParaRPr sz="1200">
              <a:solidFill>
                <a:srgbClr val="36393F"/>
              </a:solidFill>
              <a:latin typeface="Epilogue"/>
              <a:ea typeface="Epilogue"/>
              <a:cs typeface="Epilogue"/>
              <a:sym typeface="Epilogue"/>
            </a:endParaRPr>
          </a:p>
        </p:txBody>
      </p:sp>
      <p:sp>
        <p:nvSpPr>
          <p:cNvPr id="241" name="Google Shape;241;p26"/>
          <p:cNvSpPr txBox="1"/>
          <p:nvPr>
            <p:ph idx="1" type="body"/>
          </p:nvPr>
        </p:nvSpPr>
        <p:spPr>
          <a:xfrm>
            <a:off x="7210216" y="3130884"/>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solidFill>
                  <a:srgbClr val="36393F"/>
                </a:solidFill>
                <a:latin typeface="Epilogue"/>
                <a:ea typeface="Epilogue"/>
                <a:cs typeface="Epilogue"/>
                <a:sym typeface="Epilogue"/>
              </a:rPr>
              <a:t>1.250</a:t>
            </a:r>
            <a:r>
              <a:rPr b="1" lang="es" sz="1200">
                <a:solidFill>
                  <a:srgbClr val="36393F"/>
                </a:solidFill>
                <a:latin typeface="Epilogue"/>
                <a:ea typeface="Epilogue"/>
                <a:cs typeface="Epilogue"/>
                <a:sym typeface="Epilogue"/>
              </a:rPr>
              <a:t> €</a:t>
            </a:r>
            <a:endParaRPr sz="1200">
              <a:solidFill>
                <a:srgbClr val="36393F"/>
              </a:solidFill>
              <a:latin typeface="Epilogue"/>
              <a:ea typeface="Epilogue"/>
              <a:cs typeface="Epilogue"/>
              <a:sym typeface="Epilogue"/>
            </a:endParaRPr>
          </a:p>
        </p:txBody>
      </p:sp>
      <p:cxnSp>
        <p:nvCxnSpPr>
          <p:cNvPr id="242" name="Google Shape;242;p26"/>
          <p:cNvCxnSpPr/>
          <p:nvPr/>
        </p:nvCxnSpPr>
        <p:spPr>
          <a:xfrm rot="10800000">
            <a:off x="6917588" y="3029354"/>
            <a:ext cx="0" cy="480900"/>
          </a:xfrm>
          <a:prstGeom prst="straightConnector1">
            <a:avLst/>
          </a:prstGeom>
          <a:noFill/>
          <a:ln cap="flat" cmpd="sng" w="9525">
            <a:solidFill>
              <a:srgbClr val="B7B7B7"/>
            </a:solidFill>
            <a:prstDash val="solid"/>
            <a:round/>
            <a:headEnd len="med" w="med" type="none"/>
            <a:tailEnd len="med" w="med" type="none"/>
          </a:ln>
        </p:spPr>
      </p:cxnSp>
      <p:sp>
        <p:nvSpPr>
          <p:cNvPr id="243" name="Google Shape;243;p26"/>
          <p:cNvSpPr txBox="1"/>
          <p:nvPr/>
        </p:nvSpPr>
        <p:spPr>
          <a:xfrm>
            <a:off x="6508859" y="2583475"/>
            <a:ext cx="1585200" cy="293400"/>
          </a:xfrm>
          <a:prstGeom prst="rect">
            <a:avLst/>
          </a:prstGeom>
          <a:noFill/>
          <a:ln>
            <a:noFill/>
          </a:ln>
        </p:spPr>
        <p:txBody>
          <a:bodyPr anchorCtr="0" anchor="t" bIns="91425" lIns="91425" spcFirstLastPara="1" rIns="91425" wrap="square" tIns="91425">
            <a:normAutofit fontScale="70000" lnSpcReduction="20000"/>
          </a:bodyPr>
          <a:lstStyle/>
          <a:p>
            <a:pPr indent="0" lvl="0" marL="0" rtl="0" algn="l">
              <a:spcBef>
                <a:spcPts val="0"/>
              </a:spcBef>
              <a:spcAft>
                <a:spcPts val="0"/>
              </a:spcAft>
              <a:buNone/>
            </a:pPr>
            <a:r>
              <a:rPr b="1" lang="es" sz="1200">
                <a:solidFill>
                  <a:srgbClr val="36393F"/>
                </a:solidFill>
                <a:latin typeface="Epilogue"/>
                <a:ea typeface="Epilogue"/>
                <a:cs typeface="Epilogue"/>
                <a:sym typeface="Epilogue"/>
              </a:rPr>
              <a:t>7</a:t>
            </a:r>
            <a:r>
              <a:rPr b="1" lang="es" sz="1200">
                <a:solidFill>
                  <a:srgbClr val="36393F"/>
                </a:solidFill>
                <a:latin typeface="Epilogue"/>
                <a:ea typeface="Epilogue"/>
                <a:cs typeface="Epilogue"/>
                <a:sym typeface="Epilogue"/>
              </a:rPr>
              <a:t>50€ (Pago mensual)</a:t>
            </a:r>
            <a:endParaRPr sz="1200">
              <a:solidFill>
                <a:srgbClr val="36393F"/>
              </a:solidFill>
              <a:latin typeface="Epilogue"/>
              <a:ea typeface="Epilogue"/>
              <a:cs typeface="Epilogue"/>
              <a:sym typeface="Epilogue"/>
            </a:endParaRPr>
          </a:p>
        </p:txBody>
      </p:sp>
      <p:cxnSp>
        <p:nvCxnSpPr>
          <p:cNvPr id="244" name="Google Shape;244;p26"/>
          <p:cNvCxnSpPr/>
          <p:nvPr/>
        </p:nvCxnSpPr>
        <p:spPr>
          <a:xfrm flipH="1" rot="10800000">
            <a:off x="379875" y="3029350"/>
            <a:ext cx="7387800" cy="600"/>
          </a:xfrm>
          <a:prstGeom prst="straightConnector1">
            <a:avLst/>
          </a:prstGeom>
          <a:noFill/>
          <a:ln cap="flat" cmpd="sng" w="9525">
            <a:solidFill>
              <a:srgbClr val="B7B7B7"/>
            </a:solidFill>
            <a:prstDash val="solid"/>
            <a:round/>
            <a:headEnd len="med" w="med" type="none"/>
            <a:tailEnd len="med" w="med" type="none"/>
          </a:ln>
        </p:spPr>
      </p:cxnSp>
      <p:cxnSp>
        <p:nvCxnSpPr>
          <p:cNvPr id="245" name="Google Shape;245;p26"/>
          <p:cNvCxnSpPr/>
          <p:nvPr/>
        </p:nvCxnSpPr>
        <p:spPr>
          <a:xfrm>
            <a:off x="396375" y="3502975"/>
            <a:ext cx="7371300" cy="0"/>
          </a:xfrm>
          <a:prstGeom prst="straightConnector1">
            <a:avLst/>
          </a:prstGeom>
          <a:noFill/>
          <a:ln cap="flat" cmpd="sng" w="9525">
            <a:solidFill>
              <a:srgbClr val="B7B7B7"/>
            </a:solidFill>
            <a:prstDash val="solid"/>
            <a:round/>
            <a:headEnd len="med" w="med" type="none"/>
            <a:tailEnd len="med" w="med" type="none"/>
          </a:ln>
        </p:spPr>
      </p:cxnSp>
      <p:cxnSp>
        <p:nvCxnSpPr>
          <p:cNvPr id="246" name="Google Shape;246;p26"/>
          <p:cNvCxnSpPr/>
          <p:nvPr/>
        </p:nvCxnSpPr>
        <p:spPr>
          <a:xfrm>
            <a:off x="6383150" y="661075"/>
            <a:ext cx="0" cy="2225100"/>
          </a:xfrm>
          <a:prstGeom prst="straightConnector1">
            <a:avLst/>
          </a:prstGeom>
          <a:noFill/>
          <a:ln cap="flat" cmpd="sng" w="9525">
            <a:solidFill>
              <a:srgbClr val="B7B7B7"/>
            </a:solidFill>
            <a:prstDash val="solid"/>
            <a:round/>
            <a:headEnd len="med" w="med" type="none"/>
            <a:tailEnd len="med" w="med" type="none"/>
          </a:ln>
        </p:spPr>
      </p:cxnSp>
      <p:cxnSp>
        <p:nvCxnSpPr>
          <p:cNvPr id="247" name="Google Shape;247;p26"/>
          <p:cNvCxnSpPr/>
          <p:nvPr/>
        </p:nvCxnSpPr>
        <p:spPr>
          <a:xfrm>
            <a:off x="388500" y="2878700"/>
            <a:ext cx="7423500" cy="0"/>
          </a:xfrm>
          <a:prstGeom prst="straightConnector1">
            <a:avLst/>
          </a:prstGeom>
          <a:noFill/>
          <a:ln cap="flat" cmpd="sng" w="9525">
            <a:solidFill>
              <a:srgbClr val="B7B7B7"/>
            </a:solidFill>
            <a:prstDash val="solid"/>
            <a:round/>
            <a:headEnd len="med" w="med" type="none"/>
            <a:tailEnd len="med" w="med" type="none"/>
          </a:ln>
        </p:spPr>
      </p:cxnSp>
      <p:sp>
        <p:nvSpPr>
          <p:cNvPr id="248" name="Google Shape;248;p26"/>
          <p:cNvSpPr txBox="1"/>
          <p:nvPr>
            <p:ph idx="1" type="body"/>
          </p:nvPr>
        </p:nvSpPr>
        <p:spPr>
          <a:xfrm>
            <a:off x="900825" y="3502969"/>
            <a:ext cx="5562300" cy="90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s" sz="900">
                <a:solidFill>
                  <a:srgbClr val="36393F"/>
                </a:solidFill>
                <a:latin typeface="Epilogue"/>
                <a:ea typeface="Epilogue"/>
                <a:cs typeface="Epilogue"/>
                <a:sym typeface="Epilogue"/>
              </a:rPr>
              <a:t>Total (Pago mensual)</a:t>
            </a:r>
            <a:endParaRPr b="1" sz="900">
              <a:solidFill>
                <a:srgbClr val="36393F"/>
              </a:solidFill>
              <a:latin typeface="Epilogue"/>
              <a:ea typeface="Epilogue"/>
              <a:cs typeface="Epilogue"/>
              <a:sym typeface="Epilogue"/>
            </a:endParaRPr>
          </a:p>
          <a:p>
            <a:pPr indent="0" lvl="0" marL="0" rtl="0" algn="l">
              <a:lnSpc>
                <a:spcPct val="100000"/>
              </a:lnSpc>
              <a:spcBef>
                <a:spcPts val="0"/>
              </a:spcBef>
              <a:spcAft>
                <a:spcPts val="0"/>
              </a:spcAft>
              <a:buSzPts val="1100"/>
              <a:buNone/>
            </a:pPr>
            <a:r>
              <a:t/>
            </a:r>
            <a:endParaRPr sz="1200">
              <a:solidFill>
                <a:srgbClr val="36393F"/>
              </a:solidFill>
              <a:latin typeface="Epilogue"/>
              <a:ea typeface="Epilogue"/>
              <a:cs typeface="Epilogue"/>
              <a:sym typeface="Epilogue"/>
            </a:endParaRPr>
          </a:p>
        </p:txBody>
      </p:sp>
      <p:sp>
        <p:nvSpPr>
          <p:cNvPr id="249" name="Google Shape;249;p26"/>
          <p:cNvSpPr txBox="1"/>
          <p:nvPr>
            <p:ph idx="1" type="body"/>
          </p:nvPr>
        </p:nvSpPr>
        <p:spPr>
          <a:xfrm>
            <a:off x="7264287" y="3615145"/>
            <a:ext cx="654300" cy="2934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SzPct val="91666"/>
              <a:buNone/>
            </a:pPr>
            <a:r>
              <a:rPr b="1" lang="es" sz="1200">
                <a:solidFill>
                  <a:srgbClr val="36393F"/>
                </a:solidFill>
                <a:latin typeface="Epilogue"/>
                <a:ea typeface="Epilogue"/>
                <a:cs typeface="Epilogue"/>
                <a:sym typeface="Epilogue"/>
              </a:rPr>
              <a:t>7</a:t>
            </a:r>
            <a:r>
              <a:rPr b="1" lang="es" sz="1200">
                <a:solidFill>
                  <a:srgbClr val="36393F"/>
                </a:solidFill>
                <a:latin typeface="Epilogue"/>
                <a:ea typeface="Epilogue"/>
                <a:cs typeface="Epilogue"/>
                <a:sym typeface="Epilogue"/>
              </a:rPr>
              <a:t>50 €</a:t>
            </a:r>
            <a:endParaRPr sz="1200">
              <a:solidFill>
                <a:srgbClr val="36393F"/>
              </a:solidFill>
              <a:latin typeface="Epilogue"/>
              <a:ea typeface="Epilogue"/>
              <a:cs typeface="Epilogue"/>
              <a:sym typeface="Epilogue"/>
            </a:endParaRPr>
          </a:p>
        </p:txBody>
      </p:sp>
      <p:cxnSp>
        <p:nvCxnSpPr>
          <p:cNvPr id="250" name="Google Shape;250;p26"/>
          <p:cNvCxnSpPr/>
          <p:nvPr/>
        </p:nvCxnSpPr>
        <p:spPr>
          <a:xfrm rot="10800000">
            <a:off x="6919646" y="3509195"/>
            <a:ext cx="0" cy="480900"/>
          </a:xfrm>
          <a:prstGeom prst="straightConnector1">
            <a:avLst/>
          </a:prstGeom>
          <a:noFill/>
          <a:ln cap="flat" cmpd="sng" w="9525">
            <a:solidFill>
              <a:srgbClr val="B7B7B7"/>
            </a:solidFill>
            <a:prstDash val="solid"/>
            <a:round/>
            <a:headEnd len="med" w="med" type="none"/>
            <a:tailEnd len="med" w="med" type="none"/>
          </a:ln>
        </p:spPr>
      </p:cxnSp>
      <p:cxnSp>
        <p:nvCxnSpPr>
          <p:cNvPr id="251" name="Google Shape;251;p26"/>
          <p:cNvCxnSpPr/>
          <p:nvPr/>
        </p:nvCxnSpPr>
        <p:spPr>
          <a:xfrm>
            <a:off x="398432" y="3982816"/>
            <a:ext cx="7371300" cy="0"/>
          </a:xfrm>
          <a:prstGeom prst="straightConnector1">
            <a:avLst/>
          </a:prstGeom>
          <a:noFill/>
          <a:ln cap="flat" cmpd="sng" w="9525">
            <a:solidFill>
              <a:srgbClr val="B7B7B7"/>
            </a:solidFill>
            <a:prstDash val="solid"/>
            <a:round/>
            <a:headEnd len="med" w="med" type="none"/>
            <a:tailEnd len="med" w="med" type="non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pic>
        <p:nvPicPr>
          <p:cNvPr id="256" name="Google Shape;256;p27"/>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257" name="Google Shape;257;p27"/>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PRESUPUESTO</a:t>
            </a:r>
            <a:endParaRPr b="1" sz="800"/>
          </a:p>
        </p:txBody>
      </p:sp>
      <p:sp>
        <p:nvSpPr>
          <p:cNvPr id="258" name="Google Shape;258;p27"/>
          <p:cNvSpPr txBox="1"/>
          <p:nvPr>
            <p:ph idx="1" type="body"/>
          </p:nvPr>
        </p:nvSpPr>
        <p:spPr>
          <a:xfrm>
            <a:off x="873225" y="509550"/>
            <a:ext cx="6801900" cy="4220100"/>
          </a:xfrm>
          <a:prstGeom prst="rect">
            <a:avLst/>
          </a:prstGeom>
        </p:spPr>
        <p:txBody>
          <a:bodyPr anchorCtr="0" anchor="t" bIns="91425" lIns="91425" spcFirstLastPara="1" rIns="91425" wrap="square" tIns="91425">
            <a:normAutofit fontScale="62500" lnSpcReduction="10000"/>
          </a:bodyPr>
          <a:lstStyle/>
          <a:p>
            <a:pPr indent="0" lvl="0" marL="0" rtl="0" algn="l">
              <a:lnSpc>
                <a:spcPct val="130000"/>
              </a:lnSpc>
              <a:spcBef>
                <a:spcPts val="0"/>
              </a:spcBef>
              <a:spcAft>
                <a:spcPts val="0"/>
              </a:spcAft>
              <a:buSzPct val="57163"/>
              <a:buNone/>
            </a:pPr>
            <a:r>
              <a:rPr b="1" lang="es" sz="1924">
                <a:latin typeface="Helvetica Neue"/>
                <a:ea typeface="Helvetica Neue"/>
                <a:cs typeface="Helvetica Neue"/>
                <a:sym typeface="Helvetica Neue"/>
              </a:rPr>
              <a:t>Cláusulas:</a:t>
            </a:r>
            <a:endParaRPr b="1" sz="1924">
              <a:latin typeface="Helvetica Neue"/>
              <a:ea typeface="Helvetica Neue"/>
              <a:cs typeface="Helvetica Neue"/>
              <a:sym typeface="Helvetica Neue"/>
            </a:endParaRPr>
          </a:p>
          <a:p>
            <a:pPr indent="0" lvl="0" marL="0" rtl="0" algn="l">
              <a:lnSpc>
                <a:spcPct val="130000"/>
              </a:lnSpc>
              <a:spcBef>
                <a:spcPts val="0"/>
              </a:spcBef>
              <a:spcAft>
                <a:spcPts val="0"/>
              </a:spcAft>
              <a:buSzPct val="122222"/>
              <a:buNone/>
            </a:pPr>
            <a:r>
              <a:t/>
            </a:r>
            <a:endParaRPr b="1" sz="900">
              <a:latin typeface="Helvetica Neue"/>
              <a:ea typeface="Helvetica Neue"/>
              <a:cs typeface="Helvetica Neue"/>
              <a:sym typeface="Helvetica Neue"/>
            </a:endParaRPr>
          </a:p>
          <a:p>
            <a:pPr indent="0" lvl="0" marL="0" rtl="0" algn="l">
              <a:lnSpc>
                <a:spcPct val="150000"/>
              </a:lnSpc>
              <a:spcBef>
                <a:spcPts val="0"/>
              </a:spcBef>
              <a:spcAft>
                <a:spcPts val="0"/>
              </a:spcAft>
              <a:buNone/>
            </a:pPr>
            <a:r>
              <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Los precios están sin I.V.A.</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La sesión de descubrimiento y auditoria es </a:t>
            </a:r>
            <a:r>
              <a:rPr lang="es" sz="1614">
                <a:solidFill>
                  <a:srgbClr val="373737"/>
                </a:solidFill>
                <a:latin typeface="Epilogue"/>
                <a:ea typeface="Epilogue"/>
                <a:cs typeface="Epilogue"/>
                <a:sym typeface="Epilogue"/>
              </a:rPr>
              <a:t>necesaria</a:t>
            </a:r>
            <a:r>
              <a:rPr lang="es" sz="1614">
                <a:solidFill>
                  <a:srgbClr val="373737"/>
                </a:solidFill>
                <a:latin typeface="Epilogue"/>
                <a:ea typeface="Epilogue"/>
                <a:cs typeface="Epilogue"/>
                <a:sym typeface="Epilogue"/>
              </a:rPr>
              <a:t> en todos los casos.</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Los errores detectados en la auditoría global no está incluida la solución o reparación en el presupuestos</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La campaña está planteada para 12 meses.</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El plan de contenidos está planteado para 12 meses con 2 artículos al mes.</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La creación</a:t>
            </a:r>
            <a:r>
              <a:rPr lang="es" sz="1614">
                <a:solidFill>
                  <a:srgbClr val="373737"/>
                </a:solidFill>
                <a:latin typeface="Epilogue"/>
                <a:ea typeface="Epilogue"/>
                <a:cs typeface="Epilogue"/>
                <a:sym typeface="Epilogue"/>
              </a:rPr>
              <a:t> del contenido como texto / imágenes no está contemplado en el presupuesto.</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La inversión en enlaces no está contemplada en el presupuesto.</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Las videollamadas </a:t>
            </a:r>
            <a:r>
              <a:rPr lang="es" sz="1614">
                <a:solidFill>
                  <a:srgbClr val="373737"/>
                </a:solidFill>
                <a:latin typeface="Epilogue"/>
                <a:ea typeface="Epilogue"/>
                <a:cs typeface="Epilogue"/>
                <a:sym typeface="Epilogue"/>
              </a:rPr>
              <a:t>tendrán una</a:t>
            </a:r>
            <a:r>
              <a:rPr lang="es" sz="1614">
                <a:solidFill>
                  <a:srgbClr val="373737"/>
                </a:solidFill>
                <a:latin typeface="Epilogue"/>
                <a:ea typeface="Epilogue"/>
                <a:cs typeface="Epilogue"/>
                <a:sym typeface="Epilogue"/>
              </a:rPr>
              <a:t> duración </a:t>
            </a:r>
            <a:r>
              <a:rPr lang="es" sz="1614">
                <a:solidFill>
                  <a:srgbClr val="373737"/>
                </a:solidFill>
                <a:latin typeface="Epilogue"/>
                <a:ea typeface="Epilogue"/>
                <a:cs typeface="Epilogue"/>
                <a:sym typeface="Epilogue"/>
              </a:rPr>
              <a:t>máxima</a:t>
            </a:r>
            <a:r>
              <a:rPr lang="es" sz="1614">
                <a:solidFill>
                  <a:srgbClr val="373737"/>
                </a:solidFill>
                <a:latin typeface="Epilogue"/>
                <a:ea typeface="Epilogue"/>
                <a:cs typeface="Epilogue"/>
                <a:sym typeface="Epilogue"/>
              </a:rPr>
              <a:t> de 1h.</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Una vez aprobado el presupuesto se redactará un breve contrato con los servicios y cláusulas detallados.</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El presupuesto tiene 45 días de validez desde el día de la entrega.</a:t>
            </a:r>
            <a:endParaRPr sz="1614">
              <a:solidFill>
                <a:srgbClr val="373737"/>
              </a:solidFill>
              <a:latin typeface="Epilogue"/>
              <a:ea typeface="Epilogue"/>
              <a:cs typeface="Epilogue"/>
              <a:sym typeface="Epilogue"/>
            </a:endParaRPr>
          </a:p>
          <a:p>
            <a:pPr indent="-292685" lvl="0" marL="457200" rtl="0" algn="l">
              <a:lnSpc>
                <a:spcPct val="150000"/>
              </a:lnSpc>
              <a:spcBef>
                <a:spcPts val="0"/>
              </a:spcBef>
              <a:spcAft>
                <a:spcPts val="0"/>
              </a:spcAft>
              <a:buClr>
                <a:srgbClr val="373737"/>
              </a:buClr>
              <a:buSzPct val="100000"/>
              <a:buFont typeface="Epilogue"/>
              <a:buChar char="●"/>
            </a:pPr>
            <a:r>
              <a:rPr lang="es" sz="1614">
                <a:solidFill>
                  <a:srgbClr val="373737"/>
                </a:solidFill>
                <a:latin typeface="Epilogue"/>
                <a:ea typeface="Epilogue"/>
                <a:cs typeface="Epilogue"/>
                <a:sym typeface="Epilogue"/>
              </a:rPr>
              <a:t>La factura será enviada a principio de cada mes. PALO SECO se reserva el derecho a no brindar el servicio en caso de incumplimiento de pago, pasando 30 días naturales.</a:t>
            </a:r>
            <a:endParaRPr sz="1414">
              <a:solidFill>
                <a:schemeClr val="dk1"/>
              </a:solidFill>
              <a:latin typeface="Epilogue"/>
              <a:ea typeface="Epilogue"/>
              <a:cs typeface="Epilogue"/>
              <a:sym typeface="Epilogue"/>
            </a:endParaRPr>
          </a:p>
          <a:p>
            <a:pPr indent="0" lvl="0" marL="0" rtl="0" algn="l">
              <a:lnSpc>
                <a:spcPct val="130000"/>
              </a:lnSpc>
              <a:spcBef>
                <a:spcPts val="0"/>
              </a:spcBef>
              <a:spcAft>
                <a:spcPts val="0"/>
              </a:spcAft>
              <a:buClr>
                <a:schemeClr val="dk1"/>
              </a:buClr>
              <a:buSzPct val="157142"/>
              <a:buFont typeface="Arial"/>
              <a:buNone/>
            </a:pPr>
            <a:r>
              <a:t/>
            </a:r>
            <a:endParaRPr sz="700">
              <a:latin typeface="Helvetica Neue"/>
              <a:ea typeface="Helvetica Neue"/>
              <a:cs typeface="Helvetica Neue"/>
              <a:sym typeface="Helvetica Neue"/>
            </a:endParaRPr>
          </a:p>
          <a:p>
            <a:pPr indent="0" lvl="0" marL="0" rtl="0" algn="l">
              <a:lnSpc>
                <a:spcPct val="130000"/>
              </a:lnSpc>
              <a:spcBef>
                <a:spcPts val="0"/>
              </a:spcBef>
              <a:spcAft>
                <a:spcPts val="0"/>
              </a:spcAft>
              <a:buSzPct val="122222"/>
              <a:buNone/>
            </a:pPr>
            <a:r>
              <a:t/>
            </a:r>
            <a:endParaRPr b="1" sz="900">
              <a:latin typeface="Helvetica Neue"/>
              <a:ea typeface="Helvetica Neue"/>
              <a:cs typeface="Helvetica Neue"/>
              <a:sym typeface="Helvetica Neue"/>
            </a:endParaRPr>
          </a:p>
          <a:p>
            <a:pPr indent="0" lvl="0" marL="0" rtl="0" algn="l">
              <a:lnSpc>
                <a:spcPct val="80000"/>
              </a:lnSpc>
              <a:spcBef>
                <a:spcPts val="0"/>
              </a:spcBef>
              <a:spcAft>
                <a:spcPts val="0"/>
              </a:spcAft>
              <a:buSzPct val="122222"/>
              <a:buNone/>
            </a:pPr>
            <a:r>
              <a:t/>
            </a:r>
            <a:endParaRPr b="1" sz="900">
              <a:latin typeface="Helvetica Neue"/>
              <a:ea typeface="Helvetica Neue"/>
              <a:cs typeface="Helvetica Neue"/>
              <a:sym typeface="Helvetica Neue"/>
            </a:endParaRPr>
          </a:p>
          <a:p>
            <a:pPr indent="0" lvl="0" marL="0" rtl="0" algn="l">
              <a:lnSpc>
                <a:spcPct val="80000"/>
              </a:lnSpc>
              <a:spcBef>
                <a:spcPts val="0"/>
              </a:spcBef>
              <a:spcAft>
                <a:spcPts val="0"/>
              </a:spcAft>
              <a:buSzPct val="122222"/>
              <a:buNone/>
            </a:pPr>
            <a:r>
              <a:t/>
            </a:r>
            <a:endParaRPr sz="900">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C2C"/>
        </a:solidFill>
      </p:bgPr>
    </p:bg>
    <p:spTree>
      <p:nvGrpSpPr>
        <p:cNvPr id="262" name="Shape 262"/>
        <p:cNvGrpSpPr/>
        <p:nvPr/>
      </p:nvGrpSpPr>
      <p:grpSpPr>
        <a:xfrm>
          <a:off x="0" y="0"/>
          <a:ext cx="0" cy="0"/>
          <a:chOff x="0" y="0"/>
          <a:chExt cx="0" cy="0"/>
        </a:xfrm>
      </p:grpSpPr>
      <p:pic>
        <p:nvPicPr>
          <p:cNvPr id="263" name="Google Shape;263;p28"/>
          <p:cNvPicPr preferRelativeResize="0"/>
          <p:nvPr/>
        </p:nvPicPr>
        <p:blipFill>
          <a:blip r:embed="rId3">
            <a:alphaModFix/>
          </a:blip>
          <a:stretch>
            <a:fillRect/>
          </a:stretch>
        </p:blipFill>
        <p:spPr>
          <a:xfrm>
            <a:off x="7798511" y="4746251"/>
            <a:ext cx="840975" cy="138800"/>
          </a:xfrm>
          <a:prstGeom prst="rect">
            <a:avLst/>
          </a:prstGeom>
          <a:noFill/>
          <a:ln>
            <a:noFill/>
          </a:ln>
        </p:spPr>
      </p:pic>
      <p:sp>
        <p:nvSpPr>
          <p:cNvPr id="264" name="Google Shape;264;p28"/>
          <p:cNvSpPr txBox="1"/>
          <p:nvPr>
            <p:ph idx="1" type="body"/>
          </p:nvPr>
        </p:nvSpPr>
        <p:spPr>
          <a:xfrm>
            <a:off x="407450" y="661400"/>
            <a:ext cx="6891300" cy="3259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1018"/>
              <a:buNone/>
            </a:pPr>
            <a:r>
              <a:rPr i="1" lang="es" sz="6725">
                <a:solidFill>
                  <a:schemeClr val="lt2"/>
                </a:solidFill>
                <a:latin typeface="Epilogue Light"/>
                <a:ea typeface="Epilogue Light"/>
                <a:cs typeface="Epilogue Light"/>
                <a:sym typeface="Epilogue Light"/>
              </a:rPr>
              <a:t>¿Qué dice la gente sobre</a:t>
            </a:r>
            <a:r>
              <a:rPr lang="es" sz="6725">
                <a:solidFill>
                  <a:schemeClr val="lt2"/>
                </a:solidFill>
                <a:latin typeface="Epilogue"/>
                <a:ea typeface="Epilogue"/>
                <a:cs typeface="Epilogue"/>
                <a:sym typeface="Epilogue"/>
              </a:rPr>
              <a:t> </a:t>
            </a:r>
            <a:r>
              <a:rPr b="1" lang="es" sz="6725">
                <a:solidFill>
                  <a:schemeClr val="lt2"/>
                </a:solidFill>
                <a:latin typeface="Epilogue"/>
                <a:ea typeface="Epilogue"/>
                <a:cs typeface="Epilogue"/>
                <a:sym typeface="Epilogue"/>
              </a:rPr>
              <a:t>Palo Seco</a:t>
            </a:r>
            <a:r>
              <a:rPr i="1" lang="es" sz="6725">
                <a:solidFill>
                  <a:schemeClr val="lt2"/>
                </a:solidFill>
                <a:latin typeface="Epilogue Light"/>
                <a:ea typeface="Epilogue Light"/>
                <a:cs typeface="Epilogue Light"/>
                <a:sym typeface="Epilogue Light"/>
              </a:rPr>
              <a:t>?</a:t>
            </a:r>
            <a:endParaRPr i="1" sz="6725">
              <a:solidFill>
                <a:schemeClr val="lt2"/>
              </a:solidFill>
              <a:latin typeface="Epilogue Light"/>
              <a:ea typeface="Epilogue Light"/>
              <a:cs typeface="Epilogue Light"/>
              <a:sym typeface="Epilogue Light"/>
            </a:endParaRPr>
          </a:p>
        </p:txBody>
      </p:sp>
      <p:sp>
        <p:nvSpPr>
          <p:cNvPr id="265" name="Google Shape;265;p28"/>
          <p:cNvSpPr txBox="1"/>
          <p:nvPr>
            <p:ph idx="1" type="body"/>
          </p:nvPr>
        </p:nvSpPr>
        <p:spPr>
          <a:xfrm>
            <a:off x="471275" y="3749850"/>
            <a:ext cx="5339400" cy="345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1018"/>
              <a:buNone/>
            </a:pPr>
            <a:r>
              <a:rPr i="1" lang="es" sz="800">
                <a:solidFill>
                  <a:schemeClr val="lt2"/>
                </a:solidFill>
                <a:latin typeface="Epilogue Light"/>
                <a:ea typeface="Epilogue Light"/>
                <a:cs typeface="Epilogue Light"/>
                <a:sym typeface="Epilogue Light"/>
              </a:rPr>
              <a:t>Nuestras madres dicen cosas aún más buenas, pero... Son nuestras madres</a:t>
            </a:r>
            <a:r>
              <a:rPr i="1" lang="es" sz="800">
                <a:solidFill>
                  <a:schemeClr val="lt2"/>
                </a:solidFill>
                <a:latin typeface="Epilogue Light"/>
                <a:ea typeface="Epilogue Light"/>
                <a:cs typeface="Epilogue Light"/>
                <a:sym typeface="Epilogue Light"/>
              </a:rPr>
              <a:t>.</a:t>
            </a:r>
            <a:endParaRPr i="1" sz="800">
              <a:solidFill>
                <a:schemeClr val="lt2"/>
              </a:solidFill>
              <a:latin typeface="Epilogue Light"/>
              <a:ea typeface="Epilogue Light"/>
              <a:cs typeface="Epilogue Light"/>
              <a:sym typeface="Epilogue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29"/>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271" name="Google Shape;271;p29"/>
          <p:cNvSpPr txBox="1"/>
          <p:nvPr>
            <p:ph idx="1" type="body"/>
          </p:nvPr>
        </p:nvSpPr>
        <p:spPr>
          <a:xfrm>
            <a:off x="1725225" y="1798400"/>
            <a:ext cx="5748600" cy="13632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i="1" lang="es" sz="6450">
                <a:solidFill>
                  <a:srgbClr val="2C2C2C"/>
                </a:solidFill>
                <a:latin typeface="Epilogue"/>
                <a:ea typeface="Epilogue"/>
                <a:cs typeface="Epilogue"/>
                <a:sym typeface="Epilogue"/>
              </a:rPr>
              <a:t>Pedro es un gran profesional, conoce el mundo del SEO y es capaz de conseguir que los términos más complejos sean fáciles de entender por gente que, como yo, somos profanos de la materia.</a:t>
            </a:r>
            <a:endParaRPr i="1" sz="6450">
              <a:solidFill>
                <a:srgbClr val="2C2C2C"/>
              </a:solidFill>
              <a:latin typeface="Epilogue"/>
              <a:ea typeface="Epilogue"/>
              <a:cs typeface="Epilogue"/>
              <a:sym typeface="Epilogue"/>
            </a:endParaRPr>
          </a:p>
          <a:p>
            <a:pPr indent="0" lvl="0" marL="0" rtl="0" algn="l">
              <a:spcBef>
                <a:spcPts val="0"/>
              </a:spcBef>
              <a:spcAft>
                <a:spcPts val="0"/>
              </a:spcAft>
              <a:buNone/>
            </a:pPr>
            <a:r>
              <a:t/>
            </a:r>
            <a:endParaRPr sz="6450">
              <a:solidFill>
                <a:srgbClr val="FFFFFF"/>
              </a:solidFill>
              <a:latin typeface="Epilogue"/>
              <a:ea typeface="Epilogue"/>
              <a:cs typeface="Epilogue"/>
              <a:sym typeface="Epilogue"/>
            </a:endParaRPr>
          </a:p>
          <a:p>
            <a:pPr indent="0" lvl="0" marL="0" rtl="0" algn="l">
              <a:spcBef>
                <a:spcPts val="0"/>
              </a:spcBef>
              <a:spcAft>
                <a:spcPts val="0"/>
              </a:spcAft>
              <a:buNone/>
            </a:pPr>
            <a:r>
              <a:t/>
            </a:r>
            <a:endParaRPr b="1" sz="6450">
              <a:solidFill>
                <a:srgbClr val="FFFFFF"/>
              </a:solidFill>
              <a:latin typeface="Epilogue"/>
              <a:ea typeface="Epilogue"/>
              <a:cs typeface="Epilogue"/>
              <a:sym typeface="Epilogue"/>
            </a:endParaRPr>
          </a:p>
          <a:p>
            <a:pPr indent="0" lvl="0" marL="0" rtl="0" algn="l">
              <a:spcBef>
                <a:spcPts val="0"/>
              </a:spcBef>
              <a:spcAft>
                <a:spcPts val="1200"/>
              </a:spcAft>
              <a:buNone/>
            </a:pPr>
            <a:r>
              <a:t/>
            </a:r>
            <a:endParaRPr b="1">
              <a:solidFill>
                <a:srgbClr val="ECECEC"/>
              </a:solidFill>
              <a:latin typeface="Epilogue"/>
              <a:ea typeface="Epilogue"/>
              <a:cs typeface="Epilogue"/>
              <a:sym typeface="Epilogue"/>
            </a:endParaRPr>
          </a:p>
        </p:txBody>
      </p:sp>
      <p:sp>
        <p:nvSpPr>
          <p:cNvPr id="272" name="Google Shape;272;p29"/>
          <p:cNvSpPr txBox="1"/>
          <p:nvPr>
            <p:ph idx="1" type="body"/>
          </p:nvPr>
        </p:nvSpPr>
        <p:spPr>
          <a:xfrm>
            <a:off x="1695175" y="3111775"/>
            <a:ext cx="1442700" cy="29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1100">
                <a:solidFill>
                  <a:srgbClr val="2C2C2C"/>
                </a:solidFill>
              </a:rPr>
              <a:t>Marco Creativo</a:t>
            </a:r>
            <a:endParaRPr b="1" sz="1100">
              <a:solidFill>
                <a:srgbClr val="2C2C2C"/>
              </a:solidFill>
              <a:latin typeface="Helvetica Neue"/>
              <a:ea typeface="Helvetica Neue"/>
              <a:cs typeface="Helvetica Neue"/>
              <a:sym typeface="Helvetica Neue"/>
            </a:endParaRPr>
          </a:p>
        </p:txBody>
      </p:sp>
      <p:sp>
        <p:nvSpPr>
          <p:cNvPr id="273" name="Google Shape;273;p29"/>
          <p:cNvSpPr txBox="1"/>
          <p:nvPr>
            <p:ph idx="1" type="body"/>
          </p:nvPr>
        </p:nvSpPr>
        <p:spPr>
          <a:xfrm>
            <a:off x="1695175" y="3337900"/>
            <a:ext cx="1828500" cy="33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700">
                <a:solidFill>
                  <a:srgbClr val="999999"/>
                </a:solidFill>
              </a:rPr>
              <a:t>CEO</a:t>
            </a:r>
            <a:endParaRPr b="1" sz="700">
              <a:solidFill>
                <a:srgbClr val="999999"/>
              </a:solidFill>
            </a:endParaRPr>
          </a:p>
          <a:p>
            <a:pPr indent="0" lvl="0" marL="0" rtl="0" algn="l">
              <a:spcBef>
                <a:spcPts val="0"/>
              </a:spcBef>
              <a:spcAft>
                <a:spcPts val="0"/>
              </a:spcAft>
              <a:buNone/>
            </a:pPr>
            <a:r>
              <a:rPr b="1" lang="es" sz="700">
                <a:solidFill>
                  <a:srgbClr val="999999"/>
                </a:solidFill>
              </a:rPr>
              <a:t>Marco Creativo</a:t>
            </a:r>
            <a:endParaRPr b="1" sz="700">
              <a:solidFill>
                <a:srgbClr val="999999"/>
              </a:solidFill>
            </a:endParaRPr>
          </a:p>
        </p:txBody>
      </p:sp>
      <p:sp>
        <p:nvSpPr>
          <p:cNvPr id="274" name="Google Shape;274;p29"/>
          <p:cNvSpPr txBox="1"/>
          <p:nvPr>
            <p:ph idx="1" type="body"/>
          </p:nvPr>
        </p:nvSpPr>
        <p:spPr>
          <a:xfrm>
            <a:off x="1284850" y="880750"/>
            <a:ext cx="666900" cy="56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0000">
                <a:solidFill>
                  <a:srgbClr val="2C2C2C"/>
                </a:solidFill>
              </a:rPr>
              <a:t>“</a:t>
            </a:r>
            <a:endParaRPr sz="10000">
              <a:solidFill>
                <a:srgbClr val="2C2C2C"/>
              </a:solidFill>
              <a:latin typeface="Helvetica Neue"/>
              <a:ea typeface="Helvetica Neue"/>
              <a:cs typeface="Helvetica Neue"/>
              <a:sym typeface="Helvetica Neue"/>
            </a:endParaRPr>
          </a:p>
        </p:txBody>
      </p:sp>
      <p:sp>
        <p:nvSpPr>
          <p:cNvPr id="275" name="Google Shape;275;p29"/>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TESTIMONIOS</a:t>
            </a:r>
            <a:endParaRPr sz="8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pic>
        <p:nvPicPr>
          <p:cNvPr id="280" name="Google Shape;280;p30"/>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281" name="Google Shape;281;p30"/>
          <p:cNvSpPr txBox="1"/>
          <p:nvPr>
            <p:ph idx="1" type="body"/>
          </p:nvPr>
        </p:nvSpPr>
        <p:spPr>
          <a:xfrm>
            <a:off x="1725225" y="1798400"/>
            <a:ext cx="5748600" cy="1363200"/>
          </a:xfrm>
          <a:prstGeom prst="rect">
            <a:avLst/>
          </a:prstGeom>
        </p:spPr>
        <p:txBody>
          <a:bodyPr anchorCtr="0" anchor="t" bIns="91425" lIns="91425" spcFirstLastPara="1" rIns="91425" wrap="square" tIns="91425">
            <a:normAutofit fontScale="25000" lnSpcReduction="10000"/>
          </a:bodyPr>
          <a:lstStyle/>
          <a:p>
            <a:pPr indent="0" lvl="0" marL="0" rtl="0" algn="l">
              <a:spcBef>
                <a:spcPts val="0"/>
              </a:spcBef>
              <a:spcAft>
                <a:spcPts val="0"/>
              </a:spcAft>
              <a:buNone/>
            </a:pPr>
            <a:r>
              <a:rPr i="1" lang="es" sz="6450">
                <a:solidFill>
                  <a:srgbClr val="2C2C2C"/>
                </a:solidFill>
                <a:latin typeface="Epilogue"/>
                <a:ea typeface="Epilogue"/>
                <a:cs typeface="Epilogue"/>
                <a:sym typeface="Epilogue"/>
              </a:rPr>
              <a:t>Palo Seco han hecho un gran trabajo en los distintos </a:t>
            </a:r>
            <a:r>
              <a:rPr i="1" lang="es" sz="6450">
                <a:solidFill>
                  <a:srgbClr val="2C2C2C"/>
                </a:solidFill>
                <a:latin typeface="Epilogue"/>
                <a:ea typeface="Epilogue"/>
                <a:cs typeface="Epilogue"/>
                <a:sym typeface="Epilogue"/>
              </a:rPr>
              <a:t>proyectos</a:t>
            </a:r>
            <a:r>
              <a:rPr i="1" lang="es" sz="6450">
                <a:solidFill>
                  <a:srgbClr val="2C2C2C"/>
                </a:solidFill>
                <a:latin typeface="Epilogue"/>
                <a:ea typeface="Epilogue"/>
                <a:cs typeface="Epilogue"/>
                <a:sym typeface="Epilogue"/>
              </a:rPr>
              <a:t> donde he trabajado con ellos siempre entregando calidad y cumpliendo con los deadlines del </a:t>
            </a:r>
            <a:r>
              <a:rPr i="1" lang="es" sz="6450">
                <a:solidFill>
                  <a:srgbClr val="2C2C2C"/>
                </a:solidFill>
                <a:latin typeface="Epilogue"/>
                <a:ea typeface="Epilogue"/>
                <a:cs typeface="Epilogue"/>
                <a:sym typeface="Epilogue"/>
              </a:rPr>
              <a:t>proyecto.</a:t>
            </a:r>
            <a:endParaRPr b="1" i="1" sz="6450">
              <a:solidFill>
                <a:srgbClr val="FFFFFF"/>
              </a:solidFill>
              <a:latin typeface="Epilogue"/>
              <a:ea typeface="Epilogue"/>
              <a:cs typeface="Epilogue"/>
              <a:sym typeface="Epilogue"/>
            </a:endParaRPr>
          </a:p>
          <a:p>
            <a:pPr indent="0" lvl="0" marL="0" rtl="0" algn="l">
              <a:spcBef>
                <a:spcPts val="0"/>
              </a:spcBef>
              <a:spcAft>
                <a:spcPts val="1200"/>
              </a:spcAft>
              <a:buNone/>
            </a:pPr>
            <a:r>
              <a:t/>
            </a:r>
            <a:endParaRPr b="1">
              <a:solidFill>
                <a:srgbClr val="ECECEC"/>
              </a:solidFill>
              <a:latin typeface="Epilogue"/>
              <a:ea typeface="Epilogue"/>
              <a:cs typeface="Epilogue"/>
              <a:sym typeface="Epilogue"/>
            </a:endParaRPr>
          </a:p>
        </p:txBody>
      </p:sp>
      <p:sp>
        <p:nvSpPr>
          <p:cNvPr id="282" name="Google Shape;282;p30"/>
          <p:cNvSpPr txBox="1"/>
          <p:nvPr>
            <p:ph idx="1" type="body"/>
          </p:nvPr>
        </p:nvSpPr>
        <p:spPr>
          <a:xfrm>
            <a:off x="1725225" y="3128125"/>
            <a:ext cx="1828500" cy="29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1100">
                <a:solidFill>
                  <a:srgbClr val="2C2C2C"/>
                </a:solidFill>
              </a:rPr>
              <a:t>Jonathan Seoane</a:t>
            </a:r>
            <a:endParaRPr b="1" sz="1100">
              <a:solidFill>
                <a:srgbClr val="2C2C2C"/>
              </a:solidFill>
              <a:latin typeface="Helvetica Neue"/>
              <a:ea typeface="Helvetica Neue"/>
              <a:cs typeface="Helvetica Neue"/>
              <a:sym typeface="Helvetica Neue"/>
            </a:endParaRPr>
          </a:p>
        </p:txBody>
      </p:sp>
      <p:sp>
        <p:nvSpPr>
          <p:cNvPr id="283" name="Google Shape;283;p30"/>
          <p:cNvSpPr txBox="1"/>
          <p:nvPr>
            <p:ph idx="1" type="body"/>
          </p:nvPr>
        </p:nvSpPr>
        <p:spPr>
          <a:xfrm>
            <a:off x="1725225" y="3354250"/>
            <a:ext cx="1828500" cy="33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700">
                <a:solidFill>
                  <a:srgbClr val="999999"/>
                </a:solidFill>
              </a:rPr>
              <a:t>Founder</a:t>
            </a:r>
            <a:endParaRPr b="1" sz="700">
              <a:solidFill>
                <a:srgbClr val="999999"/>
              </a:solidFill>
            </a:endParaRPr>
          </a:p>
          <a:p>
            <a:pPr indent="0" lvl="0" marL="0" rtl="0" algn="l">
              <a:spcBef>
                <a:spcPts val="0"/>
              </a:spcBef>
              <a:spcAft>
                <a:spcPts val="0"/>
              </a:spcAft>
              <a:buNone/>
            </a:pPr>
            <a:r>
              <a:rPr b="1" lang="es" sz="700">
                <a:solidFill>
                  <a:srgbClr val="999999"/>
                </a:solidFill>
              </a:rPr>
              <a:t>Wefox</a:t>
            </a:r>
            <a:endParaRPr b="1" sz="700">
              <a:solidFill>
                <a:srgbClr val="999999"/>
              </a:solidFill>
            </a:endParaRPr>
          </a:p>
          <a:p>
            <a:pPr indent="0" lvl="0" marL="0" rtl="0" algn="l">
              <a:spcBef>
                <a:spcPts val="0"/>
              </a:spcBef>
              <a:spcAft>
                <a:spcPts val="0"/>
              </a:spcAft>
              <a:buNone/>
            </a:pPr>
            <a:r>
              <a:t/>
            </a:r>
            <a:endParaRPr b="1" sz="700">
              <a:solidFill>
                <a:srgbClr val="999999"/>
              </a:solidFill>
            </a:endParaRPr>
          </a:p>
        </p:txBody>
      </p:sp>
      <p:sp>
        <p:nvSpPr>
          <p:cNvPr id="284" name="Google Shape;284;p30"/>
          <p:cNvSpPr txBox="1"/>
          <p:nvPr>
            <p:ph idx="1" type="body"/>
          </p:nvPr>
        </p:nvSpPr>
        <p:spPr>
          <a:xfrm>
            <a:off x="1284850" y="880750"/>
            <a:ext cx="666900" cy="56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0000">
                <a:solidFill>
                  <a:srgbClr val="2C2C2C"/>
                </a:solidFill>
              </a:rPr>
              <a:t>“</a:t>
            </a:r>
            <a:endParaRPr sz="10000">
              <a:solidFill>
                <a:srgbClr val="2C2C2C"/>
              </a:solidFill>
              <a:latin typeface="Helvetica Neue"/>
              <a:ea typeface="Helvetica Neue"/>
              <a:cs typeface="Helvetica Neue"/>
              <a:sym typeface="Helvetica Neue"/>
            </a:endParaRPr>
          </a:p>
        </p:txBody>
      </p:sp>
      <p:sp>
        <p:nvSpPr>
          <p:cNvPr id="285" name="Google Shape;285;p30"/>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TESTIMONIOS</a:t>
            </a:r>
            <a:endParaRPr sz="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pic>
        <p:nvPicPr>
          <p:cNvPr id="290" name="Google Shape;290;p31"/>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291" name="Google Shape;291;p31"/>
          <p:cNvSpPr txBox="1"/>
          <p:nvPr>
            <p:ph idx="1" type="body"/>
          </p:nvPr>
        </p:nvSpPr>
        <p:spPr>
          <a:xfrm>
            <a:off x="1725225" y="1798400"/>
            <a:ext cx="5748600" cy="136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s" sz="1600">
                <a:solidFill>
                  <a:srgbClr val="2C2C2C"/>
                </a:solidFill>
                <a:latin typeface="Epilogue"/>
                <a:ea typeface="Epilogue"/>
                <a:cs typeface="Epilogue"/>
                <a:sym typeface="Epilogue"/>
              </a:rPr>
              <a:t>Palo Seco me ayudó a comprender que el canal online es importante. Confié en ellos y gracias a su compromiso he podido adaptarme a los nuevos cambios y aumentar mi cartera de clientes.</a:t>
            </a:r>
            <a:endParaRPr b="1" i="1" sz="1600">
              <a:solidFill>
                <a:srgbClr val="FFFFFF"/>
              </a:solidFill>
              <a:latin typeface="Epilogue"/>
              <a:ea typeface="Epilogue"/>
              <a:cs typeface="Epilogue"/>
              <a:sym typeface="Epilogue"/>
            </a:endParaRPr>
          </a:p>
          <a:p>
            <a:pPr indent="0" lvl="0" marL="0" rtl="0" algn="l">
              <a:spcBef>
                <a:spcPts val="0"/>
              </a:spcBef>
              <a:spcAft>
                <a:spcPts val="1200"/>
              </a:spcAft>
              <a:buNone/>
            </a:pPr>
            <a:r>
              <a:t/>
            </a:r>
            <a:endParaRPr b="1" sz="1100">
              <a:solidFill>
                <a:srgbClr val="ECECEC"/>
              </a:solidFill>
              <a:latin typeface="Epilogue"/>
              <a:ea typeface="Epilogue"/>
              <a:cs typeface="Epilogue"/>
              <a:sym typeface="Epilogue"/>
            </a:endParaRPr>
          </a:p>
        </p:txBody>
      </p:sp>
      <p:sp>
        <p:nvSpPr>
          <p:cNvPr id="292" name="Google Shape;292;p31"/>
          <p:cNvSpPr txBox="1"/>
          <p:nvPr>
            <p:ph idx="1" type="body"/>
          </p:nvPr>
        </p:nvSpPr>
        <p:spPr>
          <a:xfrm>
            <a:off x="1725225" y="3128125"/>
            <a:ext cx="1828500" cy="29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1100">
                <a:solidFill>
                  <a:srgbClr val="2C2C2C"/>
                </a:solidFill>
              </a:rPr>
              <a:t>Jordi Reboul</a:t>
            </a:r>
            <a:endParaRPr b="1" sz="1100">
              <a:solidFill>
                <a:srgbClr val="2C2C2C"/>
              </a:solidFill>
              <a:latin typeface="Helvetica Neue"/>
              <a:ea typeface="Helvetica Neue"/>
              <a:cs typeface="Helvetica Neue"/>
              <a:sym typeface="Helvetica Neue"/>
            </a:endParaRPr>
          </a:p>
        </p:txBody>
      </p:sp>
      <p:sp>
        <p:nvSpPr>
          <p:cNvPr id="293" name="Google Shape;293;p31"/>
          <p:cNvSpPr txBox="1"/>
          <p:nvPr>
            <p:ph idx="1" type="body"/>
          </p:nvPr>
        </p:nvSpPr>
        <p:spPr>
          <a:xfrm>
            <a:off x="1725225" y="3354250"/>
            <a:ext cx="1828500" cy="33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700">
                <a:solidFill>
                  <a:srgbClr val="999999"/>
                </a:solidFill>
              </a:rPr>
              <a:t>Founder</a:t>
            </a:r>
            <a:br>
              <a:rPr b="1" lang="es" sz="700">
                <a:solidFill>
                  <a:srgbClr val="999999"/>
                </a:solidFill>
              </a:rPr>
            </a:br>
            <a:r>
              <a:rPr b="1" lang="es" sz="700">
                <a:solidFill>
                  <a:srgbClr val="999999"/>
                </a:solidFill>
              </a:rPr>
              <a:t>Veneers Clinica Dental</a:t>
            </a:r>
            <a:endParaRPr b="1" sz="700">
              <a:solidFill>
                <a:srgbClr val="999999"/>
              </a:solidFill>
            </a:endParaRPr>
          </a:p>
        </p:txBody>
      </p:sp>
      <p:sp>
        <p:nvSpPr>
          <p:cNvPr id="294" name="Google Shape;294;p31"/>
          <p:cNvSpPr txBox="1"/>
          <p:nvPr>
            <p:ph idx="1" type="body"/>
          </p:nvPr>
        </p:nvSpPr>
        <p:spPr>
          <a:xfrm>
            <a:off x="1284850" y="880750"/>
            <a:ext cx="666900" cy="56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0000">
                <a:solidFill>
                  <a:srgbClr val="2C2C2C"/>
                </a:solidFill>
              </a:rPr>
              <a:t>“</a:t>
            </a:r>
            <a:endParaRPr sz="10000">
              <a:solidFill>
                <a:srgbClr val="2C2C2C"/>
              </a:solidFill>
              <a:latin typeface="Helvetica Neue"/>
              <a:ea typeface="Helvetica Neue"/>
              <a:cs typeface="Helvetica Neue"/>
              <a:sym typeface="Helvetica Neue"/>
            </a:endParaRPr>
          </a:p>
        </p:txBody>
      </p:sp>
      <p:sp>
        <p:nvSpPr>
          <p:cNvPr id="295" name="Google Shape;295;p31"/>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TESTIMONIOS</a:t>
            </a:r>
            <a:endParaRPr sz="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64" name="Shape 64"/>
        <p:cNvGrpSpPr/>
        <p:nvPr/>
      </p:nvGrpSpPr>
      <p:grpSpPr>
        <a:xfrm>
          <a:off x="0" y="0"/>
          <a:ext cx="0" cy="0"/>
          <a:chOff x="0" y="0"/>
          <a:chExt cx="0" cy="0"/>
        </a:xfrm>
      </p:grpSpPr>
      <p:sp>
        <p:nvSpPr>
          <p:cNvPr id="65" name="Google Shape;65;p14"/>
          <p:cNvSpPr txBox="1"/>
          <p:nvPr>
            <p:ph idx="1" type="body"/>
          </p:nvPr>
        </p:nvSpPr>
        <p:spPr>
          <a:xfrm>
            <a:off x="882000" y="1750238"/>
            <a:ext cx="7380000" cy="2493000"/>
          </a:xfrm>
          <a:prstGeom prst="rect">
            <a:avLst/>
          </a:prstGeom>
        </p:spPr>
        <p:txBody>
          <a:bodyPr anchorCtr="0" anchor="t" bIns="91425" lIns="91425" spcFirstLastPara="1" rIns="91425" wrap="square" tIns="91425">
            <a:noAutofit/>
          </a:bodyPr>
          <a:lstStyle/>
          <a:p>
            <a:pPr indent="0" lvl="0" marL="0" rtl="0" algn="ctr">
              <a:lnSpc>
                <a:spcPct val="80000"/>
              </a:lnSpc>
              <a:spcBef>
                <a:spcPts val="0"/>
              </a:spcBef>
              <a:spcAft>
                <a:spcPts val="0"/>
              </a:spcAft>
              <a:buSzPts val="1018"/>
              <a:buNone/>
            </a:pPr>
            <a:r>
              <a:rPr b="1" lang="es" sz="6725">
                <a:solidFill>
                  <a:srgbClr val="2C2C2C"/>
                </a:solidFill>
                <a:latin typeface="Epilogue"/>
                <a:ea typeface="Epilogue"/>
                <a:cs typeface="Epilogue"/>
                <a:sym typeface="Epilogue"/>
              </a:rPr>
              <a:t>ENCANTADOS DE CONOCERTE</a:t>
            </a:r>
            <a:endParaRPr b="1" sz="6725">
              <a:solidFill>
                <a:srgbClr val="2C2C2C"/>
              </a:solidFill>
              <a:latin typeface="Epilogue"/>
              <a:ea typeface="Epilogue"/>
              <a:cs typeface="Epilogue"/>
              <a:sym typeface="Epilogue"/>
            </a:endParaRPr>
          </a:p>
        </p:txBody>
      </p:sp>
      <p:sp>
        <p:nvSpPr>
          <p:cNvPr id="66" name="Google Shape;66;p14"/>
          <p:cNvSpPr txBox="1"/>
          <p:nvPr>
            <p:ph idx="1" type="body"/>
          </p:nvPr>
        </p:nvSpPr>
        <p:spPr>
          <a:xfrm>
            <a:off x="5881350" y="3613425"/>
            <a:ext cx="1506300" cy="5316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18"/>
              <a:buNone/>
            </a:pPr>
            <a:r>
              <a:rPr lang="es" sz="600">
                <a:solidFill>
                  <a:srgbClr val="2C2C2C"/>
                </a:solidFill>
                <a:latin typeface="Epilogue"/>
                <a:ea typeface="Epilogue"/>
                <a:cs typeface="Epilogue"/>
                <a:sym typeface="Epilogue"/>
              </a:rPr>
              <a:t>En realidad ya nos </a:t>
            </a:r>
            <a:endParaRPr sz="600">
              <a:solidFill>
                <a:srgbClr val="2C2C2C"/>
              </a:solidFill>
              <a:latin typeface="Epilogue"/>
              <a:ea typeface="Epilogue"/>
              <a:cs typeface="Epilogue"/>
              <a:sym typeface="Epilogue"/>
            </a:endParaRPr>
          </a:p>
          <a:p>
            <a:pPr indent="0" lvl="0" marL="0" rtl="0" algn="l">
              <a:lnSpc>
                <a:spcPct val="100000"/>
              </a:lnSpc>
              <a:spcBef>
                <a:spcPts val="0"/>
              </a:spcBef>
              <a:spcAft>
                <a:spcPts val="0"/>
              </a:spcAft>
              <a:buSzPts val="1018"/>
              <a:buNone/>
            </a:pPr>
            <a:r>
              <a:rPr lang="es" sz="600">
                <a:solidFill>
                  <a:srgbClr val="2C2C2C"/>
                </a:solidFill>
                <a:latin typeface="Epilogue"/>
                <a:ea typeface="Epilogue"/>
                <a:cs typeface="Epilogue"/>
                <a:sym typeface="Epilogue"/>
              </a:rPr>
              <a:t>conocemos pero esto </a:t>
            </a:r>
            <a:endParaRPr sz="600">
              <a:solidFill>
                <a:srgbClr val="2C2C2C"/>
              </a:solidFill>
              <a:latin typeface="Epilogue"/>
              <a:ea typeface="Epilogue"/>
              <a:cs typeface="Epilogue"/>
              <a:sym typeface="Epilogue"/>
            </a:endParaRPr>
          </a:p>
          <a:p>
            <a:pPr indent="0" lvl="0" marL="0" rtl="0" algn="l">
              <a:lnSpc>
                <a:spcPct val="100000"/>
              </a:lnSpc>
              <a:spcBef>
                <a:spcPts val="0"/>
              </a:spcBef>
              <a:spcAft>
                <a:spcPts val="0"/>
              </a:spcAft>
              <a:buSzPts val="1018"/>
              <a:buNone/>
            </a:pPr>
            <a:r>
              <a:rPr lang="es" sz="600">
                <a:solidFill>
                  <a:srgbClr val="2C2C2C"/>
                </a:solidFill>
                <a:latin typeface="Epilogue"/>
                <a:ea typeface="Epilogue"/>
                <a:cs typeface="Epilogue"/>
                <a:sym typeface="Epilogue"/>
              </a:rPr>
              <a:t>suele ser un formalismo.</a:t>
            </a:r>
            <a:endParaRPr sz="600">
              <a:solidFill>
                <a:srgbClr val="2C2C2C"/>
              </a:solidFill>
              <a:latin typeface="Epilogue"/>
              <a:ea typeface="Epilogue"/>
              <a:cs typeface="Epilogue"/>
              <a:sym typeface="Epilogue"/>
            </a:endParaRPr>
          </a:p>
        </p:txBody>
      </p:sp>
      <p:sp>
        <p:nvSpPr>
          <p:cNvPr id="67" name="Google Shape;67;p14"/>
          <p:cNvSpPr txBox="1"/>
          <p:nvPr>
            <p:ph idx="1" type="body"/>
          </p:nvPr>
        </p:nvSpPr>
        <p:spPr>
          <a:xfrm>
            <a:off x="2233500" y="3904900"/>
            <a:ext cx="1556400" cy="472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18"/>
              <a:buNone/>
            </a:pPr>
            <a:r>
              <a:rPr i="1" lang="es" sz="600">
                <a:solidFill>
                  <a:srgbClr val="2C2C2C"/>
                </a:solidFill>
                <a:latin typeface="Epilogue"/>
                <a:ea typeface="Epilogue"/>
                <a:cs typeface="Epilogue"/>
                <a:sym typeface="Epilogue"/>
              </a:rPr>
              <a:t>Mucho gusto, un placer, tenía ganas de conocerte, Saludos </a:t>
            </a:r>
            <a:r>
              <a:rPr i="1" lang="es" sz="600">
                <a:solidFill>
                  <a:srgbClr val="2C2C2C"/>
                </a:solidFill>
                <a:latin typeface="Epilogue"/>
                <a:ea typeface="Epilogue"/>
                <a:cs typeface="Epilogue"/>
                <a:sym typeface="Epilogue"/>
              </a:rPr>
              <a:t>cordiales</a:t>
            </a:r>
            <a:r>
              <a:rPr i="1" lang="es" sz="600">
                <a:solidFill>
                  <a:srgbClr val="2C2C2C"/>
                </a:solidFill>
                <a:latin typeface="Epilogue"/>
                <a:ea typeface="Epilogue"/>
                <a:cs typeface="Epilogue"/>
                <a:sym typeface="Epilogue"/>
              </a:rPr>
              <a:t>, me honras con tu presencia</a:t>
            </a:r>
            <a:r>
              <a:rPr lang="es" sz="600">
                <a:solidFill>
                  <a:srgbClr val="2C2C2C"/>
                </a:solidFill>
                <a:latin typeface="Epilogue"/>
                <a:ea typeface="Epilogue"/>
                <a:cs typeface="Epilogue"/>
                <a:sym typeface="Epilogue"/>
              </a:rPr>
              <a:t>.</a:t>
            </a:r>
            <a:endParaRPr sz="600">
              <a:solidFill>
                <a:srgbClr val="2C2C2C"/>
              </a:solidFill>
              <a:latin typeface="Epilogue"/>
              <a:ea typeface="Epilogue"/>
              <a:cs typeface="Epilogue"/>
              <a:sym typeface="Epilogue"/>
            </a:endParaRPr>
          </a:p>
        </p:txBody>
      </p:sp>
      <p:sp>
        <p:nvSpPr>
          <p:cNvPr id="68" name="Google Shape;68;p14"/>
          <p:cNvSpPr/>
          <p:nvPr/>
        </p:nvSpPr>
        <p:spPr>
          <a:xfrm>
            <a:off x="4629425" y="4281375"/>
            <a:ext cx="719100" cy="719100"/>
          </a:xfrm>
          <a:prstGeom prst="rect">
            <a:avLst/>
          </a:prstGeom>
          <a:solidFill>
            <a:srgbClr val="2C2C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4"/>
          <p:cNvSpPr/>
          <p:nvPr/>
        </p:nvSpPr>
        <p:spPr>
          <a:xfrm>
            <a:off x="7859438" y="2773950"/>
            <a:ext cx="719100" cy="719100"/>
          </a:xfrm>
          <a:prstGeom prst="rect">
            <a:avLst/>
          </a:prstGeom>
          <a:solidFill>
            <a:srgbClr val="2C2C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 name="Google Shape;70;p14"/>
          <p:cNvPicPr preferRelativeResize="0"/>
          <p:nvPr/>
        </p:nvPicPr>
        <p:blipFill rotWithShape="1">
          <a:blip r:embed="rId3">
            <a:alphaModFix/>
          </a:blip>
          <a:srcRect b="20000" l="0" r="0" t="-20000"/>
          <a:stretch/>
        </p:blipFill>
        <p:spPr>
          <a:xfrm>
            <a:off x="7859438" y="2593900"/>
            <a:ext cx="719099" cy="899149"/>
          </a:xfrm>
          <a:prstGeom prst="rect">
            <a:avLst/>
          </a:prstGeom>
          <a:noFill/>
          <a:ln>
            <a:noFill/>
          </a:ln>
        </p:spPr>
      </p:pic>
      <p:pic>
        <p:nvPicPr>
          <p:cNvPr id="71" name="Google Shape;71;p14"/>
          <p:cNvPicPr preferRelativeResize="0"/>
          <p:nvPr/>
        </p:nvPicPr>
        <p:blipFill rotWithShape="1">
          <a:blip r:embed="rId4">
            <a:alphaModFix/>
          </a:blip>
          <a:srcRect b="0" l="27298" r="-9077" t="0"/>
          <a:stretch/>
        </p:blipFill>
        <p:spPr>
          <a:xfrm>
            <a:off x="4629424" y="4281375"/>
            <a:ext cx="808873" cy="719099"/>
          </a:xfrm>
          <a:prstGeom prst="rect">
            <a:avLst/>
          </a:prstGeom>
          <a:noFill/>
          <a:ln>
            <a:noFill/>
          </a:ln>
        </p:spPr>
      </p:pic>
      <p:pic>
        <p:nvPicPr>
          <p:cNvPr id="72" name="Google Shape;72;p14"/>
          <p:cNvPicPr preferRelativeResize="0"/>
          <p:nvPr/>
        </p:nvPicPr>
        <p:blipFill rotWithShape="1">
          <a:blip r:embed="rId5">
            <a:alphaModFix/>
          </a:blip>
          <a:srcRect b="0" l="27586" r="5666" t="0"/>
          <a:stretch/>
        </p:blipFill>
        <p:spPr>
          <a:xfrm>
            <a:off x="1231825" y="542775"/>
            <a:ext cx="719099" cy="719100"/>
          </a:xfrm>
          <a:prstGeom prst="rect">
            <a:avLst/>
          </a:prstGeom>
          <a:noFill/>
          <a:ln>
            <a:noFill/>
          </a:ln>
        </p:spPr>
      </p:pic>
      <p:pic>
        <p:nvPicPr>
          <p:cNvPr id="73" name="Google Shape;73;p14"/>
          <p:cNvPicPr preferRelativeResize="0"/>
          <p:nvPr/>
        </p:nvPicPr>
        <p:blipFill>
          <a:blip r:embed="rId6">
            <a:alphaModFix/>
          </a:blip>
          <a:stretch>
            <a:fillRect/>
          </a:stretch>
        </p:blipFill>
        <p:spPr>
          <a:xfrm rot="-431571">
            <a:off x="682490" y="134123"/>
            <a:ext cx="1224115" cy="784831"/>
          </a:xfrm>
          <a:prstGeom prst="rect">
            <a:avLst/>
          </a:prstGeom>
          <a:noFill/>
          <a:ln>
            <a:noFill/>
          </a:ln>
        </p:spPr>
      </p:pic>
      <p:pic>
        <p:nvPicPr>
          <p:cNvPr id="74" name="Google Shape;74;p14"/>
          <p:cNvPicPr preferRelativeResize="0"/>
          <p:nvPr/>
        </p:nvPicPr>
        <p:blipFill rotWithShape="1">
          <a:blip r:embed="rId7">
            <a:alphaModFix/>
          </a:blip>
          <a:srcRect b="0" l="7472" r="10506" t="0"/>
          <a:stretch/>
        </p:blipFill>
        <p:spPr>
          <a:xfrm>
            <a:off x="4506000" y="469325"/>
            <a:ext cx="698600" cy="719100"/>
          </a:xfrm>
          <a:prstGeom prst="rect">
            <a:avLst/>
          </a:prstGeom>
          <a:noFill/>
          <a:ln>
            <a:noFill/>
          </a:ln>
        </p:spPr>
      </p:pic>
      <p:pic>
        <p:nvPicPr>
          <p:cNvPr id="75" name="Google Shape;75;p14"/>
          <p:cNvPicPr preferRelativeResize="0"/>
          <p:nvPr/>
        </p:nvPicPr>
        <p:blipFill>
          <a:blip r:embed="rId8">
            <a:alphaModFix/>
          </a:blip>
          <a:stretch>
            <a:fillRect/>
          </a:stretch>
        </p:blipFill>
        <p:spPr>
          <a:xfrm>
            <a:off x="7675225" y="4648937"/>
            <a:ext cx="1096301" cy="333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C2C"/>
        </a:solidFill>
      </p:bgPr>
    </p:bg>
    <p:spTree>
      <p:nvGrpSpPr>
        <p:cNvPr id="299" name="Shape 299"/>
        <p:cNvGrpSpPr/>
        <p:nvPr/>
      </p:nvGrpSpPr>
      <p:grpSpPr>
        <a:xfrm>
          <a:off x="0" y="0"/>
          <a:ext cx="0" cy="0"/>
          <a:chOff x="0" y="0"/>
          <a:chExt cx="0" cy="0"/>
        </a:xfrm>
      </p:grpSpPr>
      <p:pic>
        <p:nvPicPr>
          <p:cNvPr id="300" name="Google Shape;300;p32"/>
          <p:cNvPicPr preferRelativeResize="0"/>
          <p:nvPr/>
        </p:nvPicPr>
        <p:blipFill>
          <a:blip r:embed="rId3">
            <a:alphaModFix/>
          </a:blip>
          <a:stretch>
            <a:fillRect/>
          </a:stretch>
        </p:blipFill>
        <p:spPr>
          <a:xfrm>
            <a:off x="7798511" y="4746251"/>
            <a:ext cx="840975" cy="138800"/>
          </a:xfrm>
          <a:prstGeom prst="rect">
            <a:avLst/>
          </a:prstGeom>
          <a:noFill/>
          <a:ln>
            <a:noFill/>
          </a:ln>
        </p:spPr>
      </p:pic>
      <p:sp>
        <p:nvSpPr>
          <p:cNvPr id="301" name="Google Shape;301;p32"/>
          <p:cNvSpPr txBox="1"/>
          <p:nvPr>
            <p:ph idx="1" type="body"/>
          </p:nvPr>
        </p:nvSpPr>
        <p:spPr>
          <a:xfrm>
            <a:off x="-479450" y="862150"/>
            <a:ext cx="10813800" cy="3259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1018"/>
              <a:buNone/>
            </a:pPr>
            <a:r>
              <a:rPr i="1" lang="es" sz="6725">
                <a:solidFill>
                  <a:schemeClr val="lt2"/>
                </a:solidFill>
                <a:latin typeface="Epilogue Light"/>
                <a:ea typeface="Epilogue Light"/>
                <a:cs typeface="Epilogue Light"/>
                <a:sym typeface="Epilogue Light"/>
              </a:rPr>
              <a:t> </a:t>
            </a:r>
            <a:r>
              <a:rPr lang="es" sz="20400">
                <a:solidFill>
                  <a:schemeClr val="lt2"/>
                </a:solidFill>
                <a:latin typeface="Epilogue ExtraBold"/>
                <a:ea typeface="Epilogue ExtraBold"/>
                <a:cs typeface="Epilogue ExtraBold"/>
                <a:sym typeface="Epilogue ExtraBold"/>
              </a:rPr>
              <a:t>EQUIPO</a:t>
            </a:r>
            <a:endParaRPr sz="20400">
              <a:solidFill>
                <a:schemeClr val="lt2"/>
              </a:solidFill>
              <a:latin typeface="Epilogue ExtraBold"/>
              <a:ea typeface="Epilogue ExtraBold"/>
              <a:cs typeface="Epilogue ExtraBold"/>
              <a:sym typeface="Epilogue ExtraBold"/>
            </a:endParaRPr>
          </a:p>
        </p:txBody>
      </p:sp>
      <p:sp>
        <p:nvSpPr>
          <p:cNvPr id="302" name="Google Shape;302;p32"/>
          <p:cNvSpPr txBox="1"/>
          <p:nvPr/>
        </p:nvSpPr>
        <p:spPr>
          <a:xfrm>
            <a:off x="-479450" y="282300"/>
            <a:ext cx="4719600" cy="121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200"/>
              </a:spcAft>
              <a:buNone/>
            </a:pPr>
            <a:r>
              <a:rPr i="1" lang="es" sz="6725">
                <a:solidFill>
                  <a:schemeClr val="lt2"/>
                </a:solidFill>
                <a:latin typeface="Epilogue Light"/>
                <a:ea typeface="Epilogue Light"/>
                <a:cs typeface="Epilogue Light"/>
                <a:sym typeface="Epilogue Light"/>
              </a:rPr>
              <a:t>    El nuevo</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33"/>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308" name="Google Shape;308;p33"/>
          <p:cNvSpPr txBox="1"/>
          <p:nvPr>
            <p:ph idx="1" type="body"/>
          </p:nvPr>
        </p:nvSpPr>
        <p:spPr>
          <a:xfrm>
            <a:off x="4744650" y="731925"/>
            <a:ext cx="2295000" cy="5751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b="1" lang="es" sz="2000">
                <a:solidFill>
                  <a:srgbClr val="2C2C2C"/>
                </a:solidFill>
                <a:latin typeface="Helvetica Neue"/>
                <a:ea typeface="Helvetica Neue"/>
                <a:cs typeface="Helvetica Neue"/>
                <a:sym typeface="Helvetica Neue"/>
              </a:rPr>
              <a:t>Pedro Serrano</a:t>
            </a:r>
            <a:endParaRPr b="1" sz="2000">
              <a:solidFill>
                <a:srgbClr val="2C2C2C"/>
              </a:solidFill>
              <a:latin typeface="Helvetica Neue"/>
              <a:ea typeface="Helvetica Neue"/>
              <a:cs typeface="Helvetica Neue"/>
              <a:sym typeface="Helvetica Neue"/>
            </a:endParaRPr>
          </a:p>
        </p:txBody>
      </p:sp>
      <p:sp>
        <p:nvSpPr>
          <p:cNvPr id="309" name="Google Shape;309;p33"/>
          <p:cNvSpPr txBox="1"/>
          <p:nvPr>
            <p:ph idx="1" type="body"/>
          </p:nvPr>
        </p:nvSpPr>
        <p:spPr>
          <a:xfrm>
            <a:off x="4744650" y="1098175"/>
            <a:ext cx="2848500" cy="465600"/>
          </a:xfrm>
          <a:prstGeom prst="rect">
            <a:avLst/>
          </a:prstGeom>
        </p:spPr>
        <p:txBody>
          <a:bodyPr anchorCtr="0" anchor="t" bIns="91425" lIns="91425" spcFirstLastPara="1" rIns="91425" wrap="square" tIns="91425">
            <a:noAutofit/>
          </a:bodyPr>
          <a:lstStyle/>
          <a:p>
            <a:pPr indent="0" lvl="0" marL="0" rtl="0" algn="l">
              <a:lnSpc>
                <a:spcPct val="140000"/>
              </a:lnSpc>
              <a:spcBef>
                <a:spcPts val="0"/>
              </a:spcBef>
              <a:spcAft>
                <a:spcPts val="0"/>
              </a:spcAft>
              <a:buNone/>
            </a:pPr>
            <a:r>
              <a:rPr lang="es" sz="1200">
                <a:latin typeface="Helvetica Neue"/>
                <a:ea typeface="Helvetica Neue"/>
                <a:cs typeface="Helvetica Neue"/>
                <a:sym typeface="Helvetica Neue"/>
              </a:rPr>
              <a:t>Gestor del proyecto / Founder</a:t>
            </a:r>
            <a:endParaRPr sz="1200">
              <a:latin typeface="Helvetica Neue"/>
              <a:ea typeface="Helvetica Neue"/>
              <a:cs typeface="Helvetica Neue"/>
              <a:sym typeface="Helvetica Neue"/>
            </a:endParaRPr>
          </a:p>
        </p:txBody>
      </p:sp>
      <p:sp>
        <p:nvSpPr>
          <p:cNvPr id="310" name="Google Shape;310;p33"/>
          <p:cNvSpPr txBox="1"/>
          <p:nvPr>
            <p:ph idx="1" type="body"/>
          </p:nvPr>
        </p:nvSpPr>
        <p:spPr>
          <a:xfrm>
            <a:off x="4744650" y="1484375"/>
            <a:ext cx="3795300" cy="292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1000">
                <a:solidFill>
                  <a:srgbClr val="2C2C2C"/>
                </a:solidFill>
                <a:latin typeface="Epilogue"/>
                <a:ea typeface="Epilogue"/>
                <a:cs typeface="Epilogue"/>
                <a:sym typeface="Epilogue"/>
              </a:rPr>
              <a:t>Pedro </a:t>
            </a:r>
            <a:r>
              <a:rPr lang="es" sz="1000">
                <a:solidFill>
                  <a:srgbClr val="2C2C2C"/>
                </a:solidFill>
                <a:latin typeface="Epilogue"/>
                <a:ea typeface="Epilogue"/>
                <a:cs typeface="Epilogue"/>
                <a:sym typeface="Epilogue"/>
              </a:rPr>
              <a:t>es quien planea la estrategia de los proyectos y se encarga de analizar los resultados para luego optimizar y mejorar el rendimiento. Es un profesional en el Marketing Digital, lo demuestra en su canal de YouTube con más de 100.000 seguidores donde comparte sus experiencias y resultados.</a:t>
            </a:r>
            <a:endParaRPr sz="1000">
              <a:solidFill>
                <a:srgbClr val="2C2C2C"/>
              </a:solidFill>
              <a:latin typeface="Epilogue"/>
              <a:ea typeface="Epilogue"/>
              <a:cs typeface="Epilogue"/>
              <a:sym typeface="Epilogue"/>
            </a:endParaRPr>
          </a:p>
          <a:p>
            <a:pPr indent="0" lvl="0" marL="0" rtl="0" algn="l">
              <a:spcBef>
                <a:spcPts val="0"/>
              </a:spcBef>
              <a:spcAft>
                <a:spcPts val="0"/>
              </a:spcAft>
              <a:buNone/>
            </a:pPr>
            <a:r>
              <a:t/>
            </a:r>
            <a:endParaRPr sz="1000">
              <a:solidFill>
                <a:srgbClr val="2C2C2C"/>
              </a:solidFill>
              <a:latin typeface="Epilogue"/>
              <a:ea typeface="Epilogue"/>
              <a:cs typeface="Epilogue"/>
              <a:sym typeface="Epilogue"/>
            </a:endParaRPr>
          </a:p>
          <a:p>
            <a:pPr indent="0" lvl="0" marL="0" rtl="0" algn="l">
              <a:spcBef>
                <a:spcPts val="0"/>
              </a:spcBef>
              <a:spcAft>
                <a:spcPts val="0"/>
              </a:spcAft>
              <a:buNone/>
            </a:pPr>
            <a:r>
              <a:rPr lang="es" sz="1000">
                <a:solidFill>
                  <a:srgbClr val="2C2C2C"/>
                </a:solidFill>
                <a:latin typeface="Epilogue"/>
                <a:ea typeface="Epilogue"/>
                <a:cs typeface="Epilogue"/>
                <a:sym typeface="Epilogue"/>
              </a:rPr>
              <a:t>Ha trabajado durante 6 años en la multinacional japonesa NTT con clientes como Inditex, Canon o Etihad. </a:t>
            </a:r>
            <a:endParaRPr sz="1000">
              <a:solidFill>
                <a:srgbClr val="2C2C2C"/>
              </a:solidFill>
              <a:latin typeface="Epilogue"/>
              <a:ea typeface="Epilogue"/>
              <a:cs typeface="Epilogue"/>
              <a:sym typeface="Epilogue"/>
            </a:endParaRPr>
          </a:p>
          <a:p>
            <a:pPr indent="0" lvl="0" marL="0" rtl="0" algn="l">
              <a:spcBef>
                <a:spcPts val="0"/>
              </a:spcBef>
              <a:spcAft>
                <a:spcPts val="0"/>
              </a:spcAft>
              <a:buNone/>
            </a:pPr>
            <a:r>
              <a:t/>
            </a:r>
            <a:endParaRPr sz="1000">
              <a:solidFill>
                <a:srgbClr val="2C2C2C"/>
              </a:solidFill>
              <a:latin typeface="Epilogue"/>
              <a:ea typeface="Epilogue"/>
              <a:cs typeface="Epilogue"/>
              <a:sym typeface="Epilogue"/>
            </a:endParaRPr>
          </a:p>
          <a:p>
            <a:pPr indent="0" lvl="0" marL="0" rtl="0" algn="l">
              <a:spcBef>
                <a:spcPts val="0"/>
              </a:spcBef>
              <a:spcAft>
                <a:spcPts val="0"/>
              </a:spcAft>
              <a:buNone/>
            </a:pPr>
            <a:r>
              <a:rPr lang="es" sz="1000">
                <a:solidFill>
                  <a:srgbClr val="2C2C2C"/>
                </a:solidFill>
                <a:latin typeface="Epilogue"/>
                <a:ea typeface="Epilogue"/>
                <a:cs typeface="Epilogue"/>
                <a:sym typeface="Epilogue"/>
              </a:rPr>
              <a:t>Es profesor en el Master de Marketing Digital en la EAE Business School, impartiendo las asignaturas de </a:t>
            </a:r>
            <a:r>
              <a:rPr lang="es" sz="1000">
                <a:solidFill>
                  <a:srgbClr val="2C2C2C"/>
                </a:solidFill>
                <a:latin typeface="Epilogue"/>
                <a:ea typeface="Epilogue"/>
                <a:cs typeface="Epilogue"/>
                <a:sym typeface="Epilogue"/>
              </a:rPr>
              <a:t>Móvil</a:t>
            </a:r>
            <a:r>
              <a:rPr lang="es" sz="1000">
                <a:solidFill>
                  <a:srgbClr val="2C2C2C"/>
                </a:solidFill>
                <a:latin typeface="Epilogue"/>
                <a:ea typeface="Epilogue"/>
                <a:cs typeface="Epilogue"/>
                <a:sym typeface="Epilogue"/>
              </a:rPr>
              <a:t> Marketing y SEO.</a:t>
            </a:r>
            <a:endParaRPr sz="1000">
              <a:solidFill>
                <a:srgbClr val="2C2C2C"/>
              </a:solidFill>
              <a:latin typeface="Epilogue"/>
              <a:ea typeface="Epilogue"/>
              <a:cs typeface="Epilogue"/>
              <a:sym typeface="Epilogue"/>
            </a:endParaRPr>
          </a:p>
          <a:p>
            <a:pPr indent="0" lvl="0" marL="0" rtl="0" algn="l">
              <a:spcBef>
                <a:spcPts val="0"/>
              </a:spcBef>
              <a:spcAft>
                <a:spcPts val="0"/>
              </a:spcAft>
              <a:buClr>
                <a:schemeClr val="dk1"/>
              </a:buClr>
              <a:buSzPts val="1100"/>
              <a:buFont typeface="Arial"/>
              <a:buNone/>
            </a:pPr>
            <a:br>
              <a:rPr lang="es" sz="1000">
                <a:solidFill>
                  <a:srgbClr val="2C2C2C"/>
                </a:solidFill>
                <a:latin typeface="Epilogue"/>
                <a:ea typeface="Epilogue"/>
                <a:cs typeface="Epilogue"/>
                <a:sym typeface="Epilogue"/>
              </a:rPr>
            </a:br>
            <a:r>
              <a:rPr lang="es" sz="1000">
                <a:solidFill>
                  <a:srgbClr val="2C2C2C"/>
                </a:solidFill>
                <a:latin typeface="Epilogue"/>
                <a:ea typeface="Epilogue"/>
                <a:cs typeface="Epilogue"/>
                <a:sym typeface="Epilogue"/>
              </a:rPr>
              <a:t>Un </a:t>
            </a:r>
            <a:r>
              <a:rPr lang="es" sz="1000">
                <a:solidFill>
                  <a:srgbClr val="2C2C2C"/>
                </a:solidFill>
                <a:latin typeface="Epilogue"/>
                <a:ea typeface="Epilogue"/>
                <a:cs typeface="Epilogue"/>
                <a:sym typeface="Epilogue"/>
              </a:rPr>
              <a:t>friki</a:t>
            </a:r>
            <a:r>
              <a:rPr lang="es" sz="1000">
                <a:solidFill>
                  <a:srgbClr val="2C2C2C"/>
                </a:solidFill>
                <a:latin typeface="Epilogue"/>
                <a:ea typeface="Epilogue"/>
                <a:cs typeface="Epilogue"/>
                <a:sym typeface="Epilogue"/>
              </a:rPr>
              <a:t> de los videojuegos y de la tecnología (No le mires mal porque es cinturón rojo de taekwondo).</a:t>
            </a:r>
            <a:endParaRPr sz="1000">
              <a:solidFill>
                <a:srgbClr val="2C2C2C"/>
              </a:solidFill>
              <a:latin typeface="Epilogue"/>
              <a:ea typeface="Epilogue"/>
              <a:cs typeface="Epilogue"/>
              <a:sym typeface="Epilogue"/>
            </a:endParaRPr>
          </a:p>
          <a:p>
            <a:pPr indent="0" lvl="0" marL="0" rtl="0" algn="l">
              <a:lnSpc>
                <a:spcPct val="115000"/>
              </a:lnSpc>
              <a:spcBef>
                <a:spcPts val="0"/>
              </a:spcBef>
              <a:spcAft>
                <a:spcPts val="0"/>
              </a:spcAft>
              <a:buNone/>
            </a:pPr>
            <a:r>
              <a:t/>
            </a:r>
            <a:endParaRPr sz="1000">
              <a:solidFill>
                <a:srgbClr val="2C2C2C"/>
              </a:solidFill>
              <a:latin typeface="Epilogue"/>
              <a:ea typeface="Epilogue"/>
              <a:cs typeface="Epilogue"/>
              <a:sym typeface="Epilogue"/>
            </a:endParaRPr>
          </a:p>
        </p:txBody>
      </p:sp>
      <p:pic>
        <p:nvPicPr>
          <p:cNvPr id="311" name="Google Shape;311;p33"/>
          <p:cNvPicPr preferRelativeResize="0"/>
          <p:nvPr/>
        </p:nvPicPr>
        <p:blipFill>
          <a:blip r:embed="rId4">
            <a:alphaModFix/>
          </a:blip>
          <a:stretch>
            <a:fillRect/>
          </a:stretch>
        </p:blipFill>
        <p:spPr>
          <a:xfrm>
            <a:off x="925900" y="695825"/>
            <a:ext cx="2946975" cy="3485449"/>
          </a:xfrm>
          <a:prstGeom prst="rect">
            <a:avLst/>
          </a:prstGeom>
          <a:noFill/>
          <a:ln>
            <a:noFill/>
          </a:ln>
        </p:spPr>
      </p:pic>
      <p:sp>
        <p:nvSpPr>
          <p:cNvPr id="312" name="Google Shape;312;p33"/>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EQUIPO</a:t>
            </a:r>
            <a:endParaRPr sz="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id="317" name="Google Shape;317;p34"/>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318" name="Google Shape;318;p34"/>
          <p:cNvSpPr txBox="1"/>
          <p:nvPr>
            <p:ph idx="1" type="body"/>
          </p:nvPr>
        </p:nvSpPr>
        <p:spPr>
          <a:xfrm>
            <a:off x="4744650" y="731925"/>
            <a:ext cx="2295000" cy="5751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b="1" lang="es" sz="2000">
                <a:solidFill>
                  <a:srgbClr val="2C2C2C"/>
                </a:solidFill>
                <a:latin typeface="Helvetica Neue"/>
                <a:ea typeface="Helvetica Neue"/>
                <a:cs typeface="Helvetica Neue"/>
                <a:sym typeface="Helvetica Neue"/>
              </a:rPr>
              <a:t>Oscar Blasco</a:t>
            </a:r>
            <a:endParaRPr b="1" sz="2000">
              <a:solidFill>
                <a:srgbClr val="2C2C2C"/>
              </a:solidFill>
              <a:latin typeface="Helvetica Neue"/>
              <a:ea typeface="Helvetica Neue"/>
              <a:cs typeface="Helvetica Neue"/>
              <a:sym typeface="Helvetica Neue"/>
            </a:endParaRPr>
          </a:p>
        </p:txBody>
      </p:sp>
      <p:sp>
        <p:nvSpPr>
          <p:cNvPr id="319" name="Google Shape;319;p34"/>
          <p:cNvSpPr txBox="1"/>
          <p:nvPr>
            <p:ph idx="1" type="body"/>
          </p:nvPr>
        </p:nvSpPr>
        <p:spPr>
          <a:xfrm>
            <a:off x="4744650" y="1098175"/>
            <a:ext cx="2848500" cy="465600"/>
          </a:xfrm>
          <a:prstGeom prst="rect">
            <a:avLst/>
          </a:prstGeom>
        </p:spPr>
        <p:txBody>
          <a:bodyPr anchorCtr="0" anchor="t" bIns="91425" lIns="91425" spcFirstLastPara="1" rIns="91425" wrap="square" tIns="91425">
            <a:noAutofit/>
          </a:bodyPr>
          <a:lstStyle/>
          <a:p>
            <a:pPr indent="0" lvl="0" marL="0" rtl="0" algn="l">
              <a:lnSpc>
                <a:spcPct val="140000"/>
              </a:lnSpc>
              <a:spcBef>
                <a:spcPts val="0"/>
              </a:spcBef>
              <a:spcAft>
                <a:spcPts val="0"/>
              </a:spcAft>
              <a:buNone/>
            </a:pPr>
            <a:r>
              <a:rPr lang="es" sz="1200">
                <a:latin typeface="Helvetica Neue"/>
                <a:ea typeface="Helvetica Neue"/>
                <a:cs typeface="Helvetica Neue"/>
                <a:sym typeface="Helvetica Neue"/>
              </a:rPr>
              <a:t>Director creativo /Founder</a:t>
            </a:r>
            <a:endParaRPr sz="1200">
              <a:latin typeface="Helvetica Neue"/>
              <a:ea typeface="Helvetica Neue"/>
              <a:cs typeface="Helvetica Neue"/>
              <a:sym typeface="Helvetica Neue"/>
            </a:endParaRPr>
          </a:p>
        </p:txBody>
      </p:sp>
      <p:sp>
        <p:nvSpPr>
          <p:cNvPr id="320" name="Google Shape;320;p34"/>
          <p:cNvSpPr txBox="1"/>
          <p:nvPr>
            <p:ph idx="1" type="body"/>
          </p:nvPr>
        </p:nvSpPr>
        <p:spPr>
          <a:xfrm>
            <a:off x="4744650" y="1484375"/>
            <a:ext cx="3795300" cy="32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s" sz="1000">
                <a:solidFill>
                  <a:srgbClr val="2C2C2C"/>
                </a:solidFill>
                <a:latin typeface="Epilogue"/>
                <a:ea typeface="Epilogue"/>
                <a:cs typeface="Epilogue"/>
                <a:sym typeface="Epilogue"/>
              </a:rPr>
              <a:t>Oscar</a:t>
            </a:r>
            <a:r>
              <a:rPr lang="es" sz="1000">
                <a:solidFill>
                  <a:srgbClr val="2C2C2C"/>
                </a:solidFill>
                <a:latin typeface="Epilogue"/>
                <a:ea typeface="Epilogue"/>
                <a:cs typeface="Epilogue"/>
                <a:sym typeface="Epilogue"/>
              </a:rPr>
              <a:t> es quien puso nombre a Palo Seco y quien pone la creatividad en cada proyecto, es capaz de crear una identidad corporativa para cualquier negocio, (Si, para cualquiera), desde una empresa que distribuye carnes veganas hasta una empresa de ciberseguridad industrial.</a:t>
            </a:r>
            <a:br>
              <a:rPr lang="es" sz="1000">
                <a:solidFill>
                  <a:srgbClr val="2C2C2C"/>
                </a:solidFill>
                <a:latin typeface="Epilogue"/>
                <a:ea typeface="Epilogue"/>
                <a:cs typeface="Epilogue"/>
                <a:sym typeface="Epilogue"/>
              </a:rPr>
            </a:br>
            <a:br>
              <a:rPr lang="es" sz="1000">
                <a:solidFill>
                  <a:srgbClr val="2C2C2C"/>
                </a:solidFill>
                <a:latin typeface="Epilogue"/>
                <a:ea typeface="Epilogue"/>
                <a:cs typeface="Epilogue"/>
                <a:sym typeface="Epilogue"/>
              </a:rPr>
            </a:br>
            <a:r>
              <a:rPr lang="es" sz="1000">
                <a:solidFill>
                  <a:srgbClr val="2C2C2C"/>
                </a:solidFill>
                <a:latin typeface="Epilogue"/>
                <a:ea typeface="Epilogue"/>
                <a:cs typeface="Epilogue"/>
                <a:sym typeface="Epilogue"/>
              </a:rPr>
              <a:t>Ha trabajado en las agencias más top de España como Hello Lola, McCANN o Yslandia con clientes como Seat, Nescafé, Toshiba o Matutano.</a:t>
            </a:r>
            <a:br>
              <a:rPr lang="es" sz="1000">
                <a:solidFill>
                  <a:srgbClr val="2C2C2C"/>
                </a:solidFill>
                <a:latin typeface="Epilogue"/>
                <a:ea typeface="Epilogue"/>
                <a:cs typeface="Epilogue"/>
                <a:sym typeface="Epilogue"/>
              </a:rPr>
            </a:br>
            <a:br>
              <a:rPr lang="es" sz="1000">
                <a:solidFill>
                  <a:srgbClr val="2C2C2C"/>
                </a:solidFill>
                <a:latin typeface="Epilogue"/>
                <a:ea typeface="Epilogue"/>
                <a:cs typeface="Epilogue"/>
                <a:sym typeface="Epilogue"/>
              </a:rPr>
            </a:br>
            <a:r>
              <a:rPr lang="es" sz="1000">
                <a:solidFill>
                  <a:srgbClr val="2C2C2C"/>
                </a:solidFill>
                <a:latin typeface="Epilogue"/>
                <a:ea typeface="Epilogue"/>
                <a:cs typeface="Epilogue"/>
                <a:sym typeface="Epilogue"/>
              </a:rPr>
              <a:t>Gracias a su creatividad, y claramente no a su inglés pudo irse a Australia a seguir trabajando como diseñador.</a:t>
            </a:r>
            <a:endParaRPr sz="1000">
              <a:solidFill>
                <a:srgbClr val="2C2C2C"/>
              </a:solidFill>
              <a:latin typeface="Epilogue"/>
              <a:ea typeface="Epilogue"/>
              <a:cs typeface="Epilogue"/>
              <a:sym typeface="Epilogue"/>
            </a:endParaRPr>
          </a:p>
          <a:p>
            <a:pPr indent="0" lvl="0" marL="0" rtl="0" algn="l">
              <a:spcBef>
                <a:spcPts val="0"/>
              </a:spcBef>
              <a:spcAft>
                <a:spcPts val="0"/>
              </a:spcAft>
              <a:buNone/>
            </a:pPr>
            <a:br>
              <a:rPr lang="es" sz="1000">
                <a:solidFill>
                  <a:srgbClr val="2C2C2C"/>
                </a:solidFill>
                <a:latin typeface="Epilogue"/>
                <a:ea typeface="Epilogue"/>
                <a:cs typeface="Epilogue"/>
                <a:sym typeface="Epilogue"/>
              </a:rPr>
            </a:br>
            <a:r>
              <a:rPr lang="es" sz="1000">
                <a:solidFill>
                  <a:srgbClr val="2C2C2C"/>
                </a:solidFill>
                <a:latin typeface="Epilogue"/>
                <a:ea typeface="Epilogue"/>
                <a:cs typeface="Epilogue"/>
                <a:sym typeface="Epilogue"/>
              </a:rPr>
              <a:t>Si quieres </a:t>
            </a:r>
            <a:r>
              <a:rPr lang="es" sz="1000">
                <a:solidFill>
                  <a:srgbClr val="2C2C2C"/>
                </a:solidFill>
                <a:latin typeface="Epilogue"/>
                <a:ea typeface="Epilogue"/>
                <a:cs typeface="Epilogue"/>
                <a:sym typeface="Epilogue"/>
              </a:rPr>
              <a:t>convencerlo</a:t>
            </a:r>
            <a:r>
              <a:rPr lang="es" sz="1000">
                <a:solidFill>
                  <a:srgbClr val="2C2C2C"/>
                </a:solidFill>
                <a:latin typeface="Epilogue"/>
                <a:ea typeface="Epilogue"/>
                <a:cs typeface="Epilogue"/>
                <a:sym typeface="Epilogue"/>
              </a:rPr>
              <a:t> para que haga algo, invitale a algún japonés (Aunque se conoce todos los de Barcelona).</a:t>
            </a:r>
            <a:endParaRPr sz="1000">
              <a:solidFill>
                <a:srgbClr val="2C2C2C"/>
              </a:solidFill>
              <a:latin typeface="Epilogue"/>
              <a:ea typeface="Epilogue"/>
              <a:cs typeface="Epilogue"/>
              <a:sym typeface="Epilogue"/>
            </a:endParaRPr>
          </a:p>
          <a:p>
            <a:pPr indent="0" lvl="0" marL="0" rtl="0" algn="l">
              <a:spcBef>
                <a:spcPts val="0"/>
              </a:spcBef>
              <a:spcAft>
                <a:spcPts val="0"/>
              </a:spcAft>
              <a:buNone/>
            </a:pPr>
            <a:r>
              <a:t/>
            </a:r>
            <a:endParaRPr sz="1000">
              <a:solidFill>
                <a:srgbClr val="2C2C2C"/>
              </a:solidFill>
              <a:latin typeface="Epilogue"/>
              <a:ea typeface="Epilogue"/>
              <a:cs typeface="Epilogue"/>
              <a:sym typeface="Epilogue"/>
            </a:endParaRPr>
          </a:p>
          <a:p>
            <a:pPr indent="0" lvl="0" marL="0" rtl="0" algn="l">
              <a:lnSpc>
                <a:spcPct val="115000"/>
              </a:lnSpc>
              <a:spcBef>
                <a:spcPts val="0"/>
              </a:spcBef>
              <a:spcAft>
                <a:spcPts val="0"/>
              </a:spcAft>
              <a:buNone/>
            </a:pPr>
            <a:r>
              <a:t/>
            </a:r>
            <a:endParaRPr sz="1000">
              <a:solidFill>
                <a:srgbClr val="2C2C2C"/>
              </a:solidFill>
              <a:latin typeface="Epilogue"/>
              <a:ea typeface="Epilogue"/>
              <a:cs typeface="Epilogue"/>
              <a:sym typeface="Epilogue"/>
            </a:endParaRPr>
          </a:p>
        </p:txBody>
      </p:sp>
      <p:pic>
        <p:nvPicPr>
          <p:cNvPr id="321" name="Google Shape;321;p34"/>
          <p:cNvPicPr preferRelativeResize="0"/>
          <p:nvPr/>
        </p:nvPicPr>
        <p:blipFill>
          <a:blip r:embed="rId4">
            <a:alphaModFix/>
          </a:blip>
          <a:stretch>
            <a:fillRect/>
          </a:stretch>
        </p:blipFill>
        <p:spPr>
          <a:xfrm>
            <a:off x="925898" y="656162"/>
            <a:ext cx="2946975" cy="3564785"/>
          </a:xfrm>
          <a:prstGeom prst="rect">
            <a:avLst/>
          </a:prstGeom>
          <a:noFill/>
          <a:ln>
            <a:noFill/>
          </a:ln>
        </p:spPr>
      </p:pic>
      <p:sp>
        <p:nvSpPr>
          <p:cNvPr id="322" name="Google Shape;322;p34"/>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t>EQUIPO</a:t>
            </a:r>
            <a:endParaRPr sz="8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C2C"/>
        </a:solidFill>
      </p:bgPr>
    </p:bg>
    <p:spTree>
      <p:nvGrpSpPr>
        <p:cNvPr id="326" name="Shape 326"/>
        <p:cNvGrpSpPr/>
        <p:nvPr/>
      </p:nvGrpSpPr>
      <p:grpSpPr>
        <a:xfrm>
          <a:off x="0" y="0"/>
          <a:ext cx="0" cy="0"/>
          <a:chOff x="0" y="0"/>
          <a:chExt cx="0" cy="0"/>
        </a:xfrm>
      </p:grpSpPr>
      <p:sp>
        <p:nvSpPr>
          <p:cNvPr id="327" name="Google Shape;327;p35"/>
          <p:cNvSpPr txBox="1"/>
          <p:nvPr>
            <p:ph idx="1" type="body"/>
          </p:nvPr>
        </p:nvSpPr>
        <p:spPr>
          <a:xfrm>
            <a:off x="882000" y="2045850"/>
            <a:ext cx="7380000" cy="1051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s" sz="4950">
                <a:solidFill>
                  <a:srgbClr val="FFFFFF"/>
                </a:solidFill>
              </a:rPr>
              <a:t>¿Empezamos?</a:t>
            </a:r>
            <a:endParaRPr b="1" sz="4950">
              <a:solidFill>
                <a:srgbClr val="FFFFFF"/>
              </a:solidFill>
            </a:endParaRPr>
          </a:p>
          <a:p>
            <a:pPr indent="0" lvl="0" marL="0" rtl="0" algn="l">
              <a:spcBef>
                <a:spcPts val="0"/>
              </a:spcBef>
              <a:spcAft>
                <a:spcPts val="0"/>
              </a:spcAft>
              <a:buNone/>
            </a:pPr>
            <a:r>
              <a:t/>
            </a:r>
            <a:endParaRPr b="1" sz="6450">
              <a:solidFill>
                <a:srgbClr val="FFFFFF"/>
              </a:solidFill>
            </a:endParaRPr>
          </a:p>
          <a:p>
            <a:pPr indent="0" lvl="0" marL="0" rtl="0" algn="l">
              <a:spcBef>
                <a:spcPts val="0"/>
              </a:spcBef>
              <a:spcAft>
                <a:spcPts val="0"/>
              </a:spcAft>
              <a:buNone/>
            </a:pPr>
            <a:r>
              <a:t/>
            </a:r>
            <a:endParaRPr b="1" sz="6450">
              <a:solidFill>
                <a:srgbClr val="FFFFFF"/>
              </a:solidFill>
            </a:endParaRPr>
          </a:p>
          <a:p>
            <a:pPr indent="0" lvl="0" marL="0" rtl="0" algn="l">
              <a:spcBef>
                <a:spcPts val="0"/>
              </a:spcBef>
              <a:spcAft>
                <a:spcPts val="0"/>
              </a:spcAft>
              <a:buNone/>
            </a:pPr>
            <a:r>
              <a:t/>
            </a:r>
            <a:endParaRPr b="1" sz="6450">
              <a:solidFill>
                <a:srgbClr val="FFFFFF"/>
              </a:solidFill>
            </a:endParaRPr>
          </a:p>
          <a:p>
            <a:pPr indent="0" lvl="0" marL="0" rtl="0" algn="l">
              <a:spcBef>
                <a:spcPts val="0"/>
              </a:spcBef>
              <a:spcAft>
                <a:spcPts val="1200"/>
              </a:spcAft>
              <a:buNone/>
            </a:pPr>
            <a:r>
              <a:t/>
            </a:r>
            <a:endParaRPr b="1">
              <a:solidFill>
                <a:srgbClr val="ECECEC"/>
              </a:solidFill>
              <a:latin typeface="Helvetica Neue"/>
              <a:ea typeface="Helvetica Neue"/>
              <a:cs typeface="Helvetica Neue"/>
              <a:sym typeface="Helvetica Neue"/>
            </a:endParaRPr>
          </a:p>
        </p:txBody>
      </p:sp>
      <p:pic>
        <p:nvPicPr>
          <p:cNvPr id="328" name="Google Shape;328;p35"/>
          <p:cNvPicPr preferRelativeResize="0"/>
          <p:nvPr/>
        </p:nvPicPr>
        <p:blipFill>
          <a:blip r:embed="rId3">
            <a:alphaModFix/>
          </a:blip>
          <a:stretch>
            <a:fillRect/>
          </a:stretch>
        </p:blipFill>
        <p:spPr>
          <a:xfrm>
            <a:off x="7798511" y="4746251"/>
            <a:ext cx="840975" cy="1388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idx="1" type="body"/>
          </p:nvPr>
        </p:nvSpPr>
        <p:spPr>
          <a:xfrm>
            <a:off x="900000" y="963675"/>
            <a:ext cx="7380000" cy="3195600"/>
          </a:xfrm>
          <a:prstGeom prst="rect">
            <a:avLst/>
          </a:prstGeom>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275"/>
              <a:buFont typeface="Arial"/>
              <a:buNone/>
            </a:pPr>
            <a:r>
              <a:rPr lang="es" sz="1200">
                <a:solidFill>
                  <a:srgbClr val="2C2C2C"/>
                </a:solidFill>
                <a:latin typeface="Epilogue"/>
                <a:ea typeface="Epilogue"/>
                <a:cs typeface="Epilogue"/>
                <a:sym typeface="Epilogue"/>
              </a:rPr>
              <a:t>Hola Vanessa,</a:t>
            </a:r>
            <a:endParaRPr sz="1200">
              <a:solidFill>
                <a:srgbClr val="2C2C2C"/>
              </a:solidFill>
              <a:latin typeface="Epilogue"/>
              <a:ea typeface="Epilogue"/>
              <a:cs typeface="Epilogue"/>
              <a:sym typeface="Epilogue"/>
            </a:endParaRPr>
          </a:p>
          <a:p>
            <a:pPr indent="0" lvl="0" marL="0" rtl="0" algn="l">
              <a:lnSpc>
                <a:spcPct val="115000"/>
              </a:lnSpc>
              <a:spcBef>
                <a:spcPts val="2300"/>
              </a:spcBef>
              <a:spcAft>
                <a:spcPts val="0"/>
              </a:spcAft>
              <a:buClr>
                <a:schemeClr val="dk1"/>
              </a:buClr>
              <a:buSzPts val="275"/>
              <a:buFont typeface="Arial"/>
              <a:buNone/>
            </a:pPr>
            <a:r>
              <a:rPr lang="es" sz="1200">
                <a:solidFill>
                  <a:srgbClr val="FF0000"/>
                </a:solidFill>
                <a:latin typeface="Epilogue"/>
                <a:ea typeface="Epilogue"/>
                <a:cs typeface="Epilogue"/>
                <a:sym typeface="Epilogue"/>
              </a:rPr>
              <a:t>Hemos analizado tu </a:t>
            </a:r>
            <a:r>
              <a:rPr lang="es" sz="1200">
                <a:solidFill>
                  <a:srgbClr val="FF0000"/>
                </a:solidFill>
                <a:latin typeface="Epilogue"/>
                <a:ea typeface="Epilogue"/>
                <a:cs typeface="Epilogue"/>
                <a:sym typeface="Epilogue"/>
              </a:rPr>
              <a:t>situación</a:t>
            </a:r>
            <a:r>
              <a:rPr lang="es" sz="1200">
                <a:solidFill>
                  <a:srgbClr val="FF0000"/>
                </a:solidFill>
                <a:latin typeface="Epilogue"/>
                <a:ea typeface="Epilogue"/>
                <a:cs typeface="Epilogue"/>
                <a:sym typeface="Epilogue"/>
              </a:rPr>
              <a:t> y cumples con todos los requisitos que necesitamos para conseguir buenos resultados.</a:t>
            </a:r>
            <a:endParaRPr sz="1200">
              <a:solidFill>
                <a:srgbClr val="FF0000"/>
              </a:solidFill>
              <a:latin typeface="Epilogue"/>
              <a:ea typeface="Epilogue"/>
              <a:cs typeface="Epilogue"/>
              <a:sym typeface="Epilogue"/>
            </a:endParaRPr>
          </a:p>
          <a:p>
            <a:pPr indent="0" lvl="0" marL="0" rtl="0" algn="l">
              <a:lnSpc>
                <a:spcPct val="115000"/>
              </a:lnSpc>
              <a:spcBef>
                <a:spcPts val="2300"/>
              </a:spcBef>
              <a:spcAft>
                <a:spcPts val="0"/>
              </a:spcAft>
              <a:buClr>
                <a:schemeClr val="dk1"/>
              </a:buClr>
              <a:buSzPts val="275"/>
              <a:buFont typeface="Arial"/>
              <a:buNone/>
            </a:pPr>
            <a:r>
              <a:rPr lang="es" sz="1200">
                <a:solidFill>
                  <a:srgbClr val="FF0000"/>
                </a:solidFill>
                <a:latin typeface="Epilogue"/>
                <a:ea typeface="Epilogue"/>
                <a:cs typeface="Epilogue"/>
                <a:sym typeface="Epilogue"/>
              </a:rPr>
              <a:t>Nos encanta que tengas un perfil de técnico ya que podremos explicarte todo mucho mejor y estamos seguros que podremos avanzar conjuntamente.</a:t>
            </a:r>
            <a:endParaRPr sz="1200">
              <a:solidFill>
                <a:srgbClr val="FF0000"/>
              </a:solidFill>
              <a:latin typeface="Epilogue"/>
              <a:ea typeface="Epilogue"/>
              <a:cs typeface="Epilogue"/>
              <a:sym typeface="Epilogue"/>
            </a:endParaRPr>
          </a:p>
          <a:p>
            <a:pPr indent="0" lvl="0" marL="0" rtl="0" algn="l">
              <a:spcBef>
                <a:spcPts val="2300"/>
              </a:spcBef>
              <a:spcAft>
                <a:spcPts val="0"/>
              </a:spcAft>
              <a:buClr>
                <a:schemeClr val="dk1"/>
              </a:buClr>
              <a:buSzPts val="275"/>
              <a:buFont typeface="Arial"/>
              <a:buNone/>
            </a:pPr>
            <a:r>
              <a:rPr lang="es" sz="1200">
                <a:solidFill>
                  <a:srgbClr val="2C2C2C"/>
                </a:solidFill>
                <a:latin typeface="Epilogue"/>
                <a:ea typeface="Epilogue"/>
                <a:cs typeface="Epilogue"/>
                <a:sym typeface="Epilogue"/>
              </a:rPr>
              <a:t>A continuación, encontraréis una propuesta donde os explicaremos punto a punto sobre que podemos hacer y el proceso de ejecución.</a:t>
            </a:r>
            <a:endParaRPr sz="1200">
              <a:solidFill>
                <a:srgbClr val="2C2C2C"/>
              </a:solidFill>
              <a:latin typeface="Epilogue"/>
              <a:ea typeface="Epilogue"/>
              <a:cs typeface="Epilogue"/>
              <a:sym typeface="Epilogue"/>
            </a:endParaRPr>
          </a:p>
          <a:p>
            <a:pPr indent="0" lvl="0" marL="0" rtl="0" algn="l">
              <a:lnSpc>
                <a:spcPct val="115000"/>
              </a:lnSpc>
              <a:spcBef>
                <a:spcPts val="2300"/>
              </a:spcBef>
              <a:spcAft>
                <a:spcPts val="0"/>
              </a:spcAft>
              <a:buClr>
                <a:schemeClr val="dk1"/>
              </a:buClr>
              <a:buSzPts val="275"/>
              <a:buFont typeface="Arial"/>
              <a:buNone/>
            </a:pPr>
            <a:r>
              <a:rPr lang="es" sz="1200">
                <a:solidFill>
                  <a:srgbClr val="2C2C2C"/>
                </a:solidFill>
                <a:latin typeface="Epilogue"/>
                <a:ea typeface="Epilogue"/>
                <a:cs typeface="Epilogue"/>
                <a:sym typeface="Epilogue"/>
              </a:rPr>
              <a:t>No os haremos perder el tiempo ya que vamos a palo seco.</a:t>
            </a:r>
            <a:endParaRPr sz="1200">
              <a:solidFill>
                <a:srgbClr val="2C2C2C"/>
              </a:solidFill>
              <a:latin typeface="Epilogue"/>
              <a:ea typeface="Epilogue"/>
              <a:cs typeface="Epilogue"/>
              <a:sym typeface="Epilogue"/>
            </a:endParaRPr>
          </a:p>
          <a:p>
            <a:pPr indent="0" lvl="0" marL="0" rtl="0" algn="l">
              <a:lnSpc>
                <a:spcPct val="115000"/>
              </a:lnSpc>
              <a:spcBef>
                <a:spcPts val="2300"/>
              </a:spcBef>
              <a:spcAft>
                <a:spcPts val="1200"/>
              </a:spcAft>
              <a:buSzPts val="151"/>
              <a:buNone/>
            </a:pPr>
            <a:r>
              <a:t/>
            </a:r>
            <a:endParaRPr sz="345">
              <a:solidFill>
                <a:srgbClr val="2C2C2C"/>
              </a:solidFill>
              <a:latin typeface="Epilogue"/>
              <a:ea typeface="Epilogue"/>
              <a:cs typeface="Epilogue"/>
              <a:sym typeface="Epilogue"/>
            </a:endParaRPr>
          </a:p>
        </p:txBody>
      </p:sp>
      <p:pic>
        <p:nvPicPr>
          <p:cNvPr id="81" name="Google Shape;81;p15"/>
          <p:cNvPicPr preferRelativeResize="0"/>
          <p:nvPr/>
        </p:nvPicPr>
        <p:blipFill>
          <a:blip r:embed="rId3">
            <a:alphaModFix/>
          </a:blip>
          <a:stretch>
            <a:fillRect/>
          </a:stretch>
        </p:blipFill>
        <p:spPr>
          <a:xfrm>
            <a:off x="7675225" y="4648937"/>
            <a:ext cx="1096301" cy="333475"/>
          </a:xfrm>
          <a:prstGeom prst="rect">
            <a:avLst/>
          </a:prstGeom>
          <a:noFill/>
          <a:ln>
            <a:noFill/>
          </a:ln>
        </p:spPr>
      </p:pic>
      <p:sp>
        <p:nvSpPr>
          <p:cNvPr id="82" name="Google Shape;82;p15"/>
          <p:cNvSpPr/>
          <p:nvPr/>
        </p:nvSpPr>
        <p:spPr>
          <a:xfrm rot="-1262455">
            <a:off x="4493709" y="3588291"/>
            <a:ext cx="1087082" cy="481477"/>
          </a:xfrm>
          <a:prstGeom prst="flowChartConnector">
            <a:avLst/>
          </a:prstGeom>
          <a:noFill/>
          <a:ln cap="flat" cmpd="sng" w="9525">
            <a:solidFill>
              <a:srgbClr val="2C2C2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pic>
        <p:nvPicPr>
          <p:cNvPr id="87" name="Google Shape;87;p16"/>
          <p:cNvPicPr preferRelativeResize="0"/>
          <p:nvPr/>
        </p:nvPicPr>
        <p:blipFill>
          <a:blip r:embed="rId3">
            <a:alphaModFix/>
          </a:blip>
          <a:stretch>
            <a:fillRect/>
          </a:stretch>
        </p:blipFill>
        <p:spPr>
          <a:xfrm>
            <a:off x="7185604" y="115126"/>
            <a:ext cx="904325" cy="902775"/>
          </a:xfrm>
          <a:prstGeom prst="rect">
            <a:avLst/>
          </a:prstGeom>
          <a:noFill/>
          <a:ln>
            <a:noFill/>
          </a:ln>
        </p:spPr>
      </p:pic>
      <p:pic>
        <p:nvPicPr>
          <p:cNvPr id="88" name="Google Shape;88;p16"/>
          <p:cNvPicPr preferRelativeResize="0"/>
          <p:nvPr/>
        </p:nvPicPr>
        <p:blipFill>
          <a:blip r:embed="rId4">
            <a:alphaModFix/>
          </a:blip>
          <a:stretch>
            <a:fillRect/>
          </a:stretch>
        </p:blipFill>
        <p:spPr>
          <a:xfrm>
            <a:off x="7675225" y="4648937"/>
            <a:ext cx="1096301" cy="333475"/>
          </a:xfrm>
          <a:prstGeom prst="rect">
            <a:avLst/>
          </a:prstGeom>
          <a:noFill/>
          <a:ln>
            <a:noFill/>
          </a:ln>
        </p:spPr>
      </p:pic>
      <p:sp>
        <p:nvSpPr>
          <p:cNvPr id="89" name="Google Shape;89;p16"/>
          <p:cNvSpPr txBox="1"/>
          <p:nvPr>
            <p:ph idx="1" type="body"/>
          </p:nvPr>
        </p:nvSpPr>
        <p:spPr>
          <a:xfrm>
            <a:off x="420581" y="3278488"/>
            <a:ext cx="3721200" cy="477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s">
                <a:solidFill>
                  <a:srgbClr val="2C2C2C"/>
                </a:solidFill>
                <a:latin typeface="Helvetica Neue"/>
                <a:ea typeface="Helvetica Neue"/>
                <a:cs typeface="Helvetica Neue"/>
                <a:sym typeface="Helvetica Neue"/>
              </a:rPr>
              <a:t>Nuestra historia</a:t>
            </a:r>
            <a:endParaRPr b="1">
              <a:solidFill>
                <a:srgbClr val="2C2C2C"/>
              </a:solidFill>
              <a:latin typeface="Helvetica Neue"/>
              <a:ea typeface="Helvetica Neue"/>
              <a:cs typeface="Helvetica Neue"/>
              <a:sym typeface="Helvetica Neue"/>
            </a:endParaRPr>
          </a:p>
        </p:txBody>
      </p:sp>
      <p:sp>
        <p:nvSpPr>
          <p:cNvPr id="90" name="Google Shape;90;p16"/>
          <p:cNvSpPr txBox="1"/>
          <p:nvPr>
            <p:ph idx="1" type="body"/>
          </p:nvPr>
        </p:nvSpPr>
        <p:spPr>
          <a:xfrm>
            <a:off x="4141775" y="2338900"/>
            <a:ext cx="3693900" cy="2530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rPr lang="es" sz="850">
                <a:solidFill>
                  <a:schemeClr val="dk1"/>
                </a:solidFill>
                <a:latin typeface="Epilogue"/>
                <a:ea typeface="Epilogue"/>
                <a:cs typeface="Epilogue"/>
                <a:sym typeface="Epilogue"/>
              </a:rPr>
              <a:t>Desde su creación hace más de 8 años Palo Seco se ha convertido en una agencia especializada en la creación de marcas, diseño web, desarrollo de tiendas online y marketing digital que colabora con numerosos expertos en cada materia.</a:t>
            </a:r>
            <a:endParaRPr sz="850">
              <a:solidFill>
                <a:schemeClr val="dk1"/>
              </a:solidFill>
              <a:latin typeface="Epilogue"/>
              <a:ea typeface="Epilogue"/>
              <a:cs typeface="Epilogue"/>
              <a:sym typeface="Epilogue"/>
            </a:endParaRPr>
          </a:p>
          <a:p>
            <a:pPr indent="0" lvl="0" marL="0" rtl="0" algn="l">
              <a:spcBef>
                <a:spcPts val="2300"/>
              </a:spcBef>
              <a:spcAft>
                <a:spcPts val="0"/>
              </a:spcAft>
              <a:buSzPts val="1100"/>
              <a:buNone/>
            </a:pPr>
            <a:r>
              <a:rPr lang="es" sz="850">
                <a:solidFill>
                  <a:schemeClr val="dk1"/>
                </a:solidFill>
                <a:latin typeface="Epilogue"/>
                <a:ea typeface="Epilogue"/>
                <a:cs typeface="Epilogue"/>
                <a:sym typeface="Epilogue"/>
              </a:rPr>
              <a:t>Dirigido y fundado por Pedro y Oscar, hemos ayudado a multitud de empresas de alrededor del mundo a mejorar su presencia en el mercado y a conseguir sus objetivos.</a:t>
            </a:r>
            <a:endParaRPr sz="850">
              <a:solidFill>
                <a:schemeClr val="dk1"/>
              </a:solidFill>
              <a:latin typeface="Epilogue"/>
              <a:ea typeface="Epilogue"/>
              <a:cs typeface="Epilogue"/>
              <a:sym typeface="Epilogue"/>
            </a:endParaRPr>
          </a:p>
          <a:p>
            <a:pPr indent="0" lvl="0" marL="0" rtl="0" algn="l">
              <a:spcBef>
                <a:spcPts val="2300"/>
              </a:spcBef>
              <a:spcAft>
                <a:spcPts val="0"/>
              </a:spcAft>
              <a:buSzPts val="1100"/>
              <a:buNone/>
            </a:pPr>
            <a:r>
              <a:rPr lang="es" sz="850">
                <a:solidFill>
                  <a:schemeClr val="dk1"/>
                </a:solidFill>
                <a:latin typeface="Epilogue"/>
                <a:ea typeface="Epilogue"/>
                <a:cs typeface="Epilogue"/>
                <a:sym typeface="Epilogue"/>
              </a:rPr>
              <a:t>Tenemos como misión mostrar a nuestros clientes el potencial de sus empresas, sabemos que un negocio se cuenta mejor con una historia.</a:t>
            </a:r>
            <a:endParaRPr sz="850">
              <a:solidFill>
                <a:schemeClr val="dk1"/>
              </a:solidFill>
              <a:latin typeface="Epilogue"/>
              <a:ea typeface="Epilogue"/>
              <a:cs typeface="Epilogue"/>
              <a:sym typeface="Epilogue"/>
            </a:endParaRPr>
          </a:p>
          <a:p>
            <a:pPr indent="0" lvl="0" marL="0" rtl="0" algn="l">
              <a:spcBef>
                <a:spcPts val="0"/>
              </a:spcBef>
              <a:spcAft>
                <a:spcPts val="0"/>
              </a:spcAft>
              <a:buSzPts val="1100"/>
              <a:buNone/>
            </a:pPr>
            <a:br>
              <a:rPr lang="es" sz="850">
                <a:solidFill>
                  <a:schemeClr val="dk1"/>
                </a:solidFill>
                <a:latin typeface="Epilogue"/>
                <a:ea typeface="Epilogue"/>
                <a:cs typeface="Epilogue"/>
                <a:sym typeface="Epilogue"/>
              </a:rPr>
            </a:br>
            <a:br>
              <a:rPr lang="es" sz="850">
                <a:solidFill>
                  <a:schemeClr val="dk1"/>
                </a:solidFill>
                <a:latin typeface="Epilogue"/>
                <a:ea typeface="Epilogue"/>
                <a:cs typeface="Epilogue"/>
                <a:sym typeface="Epilogue"/>
              </a:rPr>
            </a:br>
            <a:r>
              <a:rPr lang="es" sz="850">
                <a:solidFill>
                  <a:schemeClr val="dk1"/>
                </a:solidFill>
                <a:latin typeface="Epilogue"/>
                <a:ea typeface="Epilogue"/>
                <a:cs typeface="Epilogue"/>
                <a:sym typeface="Epilogue"/>
              </a:rPr>
              <a:t>Ahora contemos la tuya.</a:t>
            </a:r>
            <a:endParaRPr sz="850">
              <a:solidFill>
                <a:schemeClr val="dk1"/>
              </a:solidFill>
              <a:latin typeface="Epilogue"/>
              <a:ea typeface="Epilogue"/>
              <a:cs typeface="Epilogue"/>
              <a:sym typeface="Epilogue"/>
            </a:endParaRPr>
          </a:p>
          <a:p>
            <a:pPr indent="0" lvl="0" marL="0" rtl="0" algn="l">
              <a:spcBef>
                <a:spcPts val="0"/>
              </a:spcBef>
              <a:spcAft>
                <a:spcPts val="0"/>
              </a:spcAft>
              <a:buSzPts val="1100"/>
              <a:buNone/>
            </a:pPr>
            <a:r>
              <a:t/>
            </a:r>
            <a:endParaRPr sz="200">
              <a:solidFill>
                <a:schemeClr val="dk1"/>
              </a:solidFill>
              <a:latin typeface="Epilogue"/>
              <a:ea typeface="Epilogue"/>
              <a:cs typeface="Epilogue"/>
              <a:sym typeface="Epilogue"/>
            </a:endParaRPr>
          </a:p>
        </p:txBody>
      </p:sp>
      <p:sp>
        <p:nvSpPr>
          <p:cNvPr id="91" name="Google Shape;91;p16"/>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latin typeface="Epilogue"/>
                <a:ea typeface="Epilogue"/>
                <a:cs typeface="Epilogue"/>
                <a:sym typeface="Epilogue"/>
              </a:rPr>
              <a:t>HISTORIA</a:t>
            </a:r>
            <a:endParaRPr b="1" sz="800">
              <a:latin typeface="Epilogue"/>
              <a:ea typeface="Epilogue"/>
              <a:cs typeface="Epilogue"/>
              <a:sym typeface="Epilogue"/>
            </a:endParaRPr>
          </a:p>
        </p:txBody>
      </p:sp>
      <p:sp>
        <p:nvSpPr>
          <p:cNvPr id="92" name="Google Shape;92;p16"/>
          <p:cNvSpPr txBox="1"/>
          <p:nvPr>
            <p:ph idx="1" type="body"/>
          </p:nvPr>
        </p:nvSpPr>
        <p:spPr>
          <a:xfrm>
            <a:off x="365950" y="1410650"/>
            <a:ext cx="5644200" cy="24930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800"/>
              </a:spcAft>
              <a:buSzPts val="1018"/>
              <a:buNone/>
            </a:pPr>
            <a:r>
              <a:rPr b="1" lang="es" sz="6725">
                <a:solidFill>
                  <a:srgbClr val="2C2C2C"/>
                </a:solidFill>
                <a:latin typeface="Epilogue"/>
                <a:ea typeface="Epilogue"/>
                <a:cs typeface="Epilogue"/>
                <a:sym typeface="Epilogue"/>
              </a:rPr>
              <a:t>MAKE SHIT HAPPEN</a:t>
            </a:r>
            <a:endParaRPr b="1" sz="6725">
              <a:solidFill>
                <a:srgbClr val="2C2C2C"/>
              </a:solidFill>
              <a:latin typeface="Epilogue"/>
              <a:ea typeface="Epilogue"/>
              <a:cs typeface="Epilogue"/>
              <a:sym typeface="Epilogue"/>
            </a:endParaRPr>
          </a:p>
        </p:txBody>
      </p:sp>
      <p:pic>
        <p:nvPicPr>
          <p:cNvPr id="93" name="Google Shape;93;p16"/>
          <p:cNvPicPr preferRelativeResize="0"/>
          <p:nvPr/>
        </p:nvPicPr>
        <p:blipFill>
          <a:blip r:embed="rId5">
            <a:alphaModFix/>
          </a:blip>
          <a:stretch>
            <a:fillRect/>
          </a:stretch>
        </p:blipFill>
        <p:spPr>
          <a:xfrm>
            <a:off x="3366950" y="3608775"/>
            <a:ext cx="590150" cy="590150"/>
          </a:xfrm>
          <a:prstGeom prst="rect">
            <a:avLst/>
          </a:prstGeom>
          <a:noFill/>
          <a:ln>
            <a:noFill/>
          </a:ln>
        </p:spPr>
      </p:pic>
      <p:sp>
        <p:nvSpPr>
          <p:cNvPr id="94" name="Google Shape;94;p16"/>
          <p:cNvSpPr txBox="1"/>
          <p:nvPr>
            <p:ph idx="1" type="body"/>
          </p:nvPr>
        </p:nvSpPr>
        <p:spPr>
          <a:xfrm>
            <a:off x="6929025" y="1051025"/>
            <a:ext cx="1254900" cy="472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18"/>
              <a:buNone/>
            </a:pPr>
            <a:r>
              <a:rPr lang="es" sz="600">
                <a:solidFill>
                  <a:srgbClr val="2C2C2C"/>
                </a:solidFill>
                <a:latin typeface="Epilogue"/>
                <a:ea typeface="Epilogue"/>
                <a:cs typeface="Epilogue"/>
                <a:sym typeface="Epilogue"/>
              </a:rPr>
              <a:t>Una marca es como una persona, ha de tener una personalidad y una historia que contar.</a:t>
            </a:r>
            <a:endParaRPr sz="600">
              <a:solidFill>
                <a:srgbClr val="2C2C2C"/>
              </a:solidFill>
              <a:latin typeface="Epilogue"/>
              <a:ea typeface="Epilogue"/>
              <a:cs typeface="Epilogue"/>
              <a:sym typeface="Epilogue"/>
            </a:endParaRPr>
          </a:p>
        </p:txBody>
      </p:sp>
      <p:sp>
        <p:nvSpPr>
          <p:cNvPr id="95" name="Google Shape;95;p16"/>
          <p:cNvSpPr txBox="1"/>
          <p:nvPr>
            <p:ph idx="1" type="body"/>
          </p:nvPr>
        </p:nvSpPr>
        <p:spPr>
          <a:xfrm>
            <a:off x="1798350" y="4170100"/>
            <a:ext cx="955800" cy="7479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18"/>
              <a:buNone/>
            </a:pPr>
            <a:r>
              <a:rPr lang="es" sz="600">
                <a:solidFill>
                  <a:srgbClr val="2C2C2C"/>
                </a:solidFill>
                <a:latin typeface="Epilogue"/>
                <a:ea typeface="Epilogue"/>
                <a:cs typeface="Epilogue"/>
                <a:sym typeface="Epilogue"/>
              </a:rPr>
              <a:t>El nombre de Palo Seco viene de la tipografía sin serifa, de </a:t>
            </a:r>
            <a:r>
              <a:rPr b="1" lang="es" sz="600">
                <a:solidFill>
                  <a:srgbClr val="2C2C2C"/>
                </a:solidFill>
                <a:latin typeface="Epilogue"/>
                <a:ea typeface="Epilogue"/>
                <a:cs typeface="Epilogue"/>
                <a:sym typeface="Epilogue"/>
              </a:rPr>
              <a:t>Palo</a:t>
            </a:r>
            <a:r>
              <a:rPr lang="es" sz="600">
                <a:solidFill>
                  <a:srgbClr val="2C2C2C"/>
                </a:solidFill>
                <a:latin typeface="Epilogue"/>
                <a:ea typeface="Epilogue"/>
                <a:cs typeface="Epilogue"/>
                <a:sym typeface="Epilogue"/>
              </a:rPr>
              <a:t> Alto en California y Pueblo </a:t>
            </a:r>
            <a:r>
              <a:rPr b="1" lang="es" sz="600">
                <a:solidFill>
                  <a:srgbClr val="2C2C2C"/>
                </a:solidFill>
                <a:latin typeface="Epilogue"/>
                <a:ea typeface="Epilogue"/>
                <a:cs typeface="Epilogue"/>
                <a:sym typeface="Epilogue"/>
              </a:rPr>
              <a:t>Seco</a:t>
            </a:r>
            <a:r>
              <a:rPr lang="es" sz="600">
                <a:solidFill>
                  <a:srgbClr val="2C2C2C"/>
                </a:solidFill>
                <a:latin typeface="Epilogue"/>
                <a:ea typeface="Epilogue"/>
                <a:cs typeface="Epilogue"/>
                <a:sym typeface="Epilogue"/>
              </a:rPr>
              <a:t> en Barcelona.</a:t>
            </a:r>
            <a:endParaRPr sz="600">
              <a:solidFill>
                <a:srgbClr val="2C2C2C"/>
              </a:solidFill>
              <a:latin typeface="Epilogue"/>
              <a:ea typeface="Epilogue"/>
              <a:cs typeface="Epilogue"/>
              <a:sym typeface="Epilogue"/>
            </a:endParaRPr>
          </a:p>
        </p:txBody>
      </p:sp>
      <p:pic>
        <p:nvPicPr>
          <p:cNvPr id="96" name="Google Shape;96;p16"/>
          <p:cNvPicPr preferRelativeResize="0"/>
          <p:nvPr/>
        </p:nvPicPr>
        <p:blipFill rotWithShape="1">
          <a:blip r:embed="rId6">
            <a:alphaModFix/>
          </a:blip>
          <a:srcRect b="0" l="20542" r="26471" t="0"/>
          <a:stretch/>
        </p:blipFill>
        <p:spPr>
          <a:xfrm>
            <a:off x="7011526" y="331925"/>
            <a:ext cx="719099" cy="719100"/>
          </a:xfrm>
          <a:prstGeom prst="rect">
            <a:avLst/>
          </a:prstGeom>
          <a:noFill/>
          <a:ln>
            <a:noFill/>
          </a:ln>
        </p:spPr>
      </p:pic>
      <p:pic>
        <p:nvPicPr>
          <p:cNvPr id="97" name="Google Shape;97;p16"/>
          <p:cNvPicPr preferRelativeResize="0"/>
          <p:nvPr/>
        </p:nvPicPr>
        <p:blipFill rotWithShape="1">
          <a:blip r:embed="rId7">
            <a:alphaModFix/>
          </a:blip>
          <a:srcRect b="24461" l="29627" r="29623" t="18532"/>
          <a:stretch/>
        </p:blipFill>
        <p:spPr>
          <a:xfrm>
            <a:off x="1055350" y="4198924"/>
            <a:ext cx="719099" cy="719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7"/>
          <p:cNvPicPr preferRelativeResize="0"/>
          <p:nvPr/>
        </p:nvPicPr>
        <p:blipFill>
          <a:blip r:embed="rId3">
            <a:alphaModFix/>
          </a:blip>
          <a:stretch>
            <a:fillRect/>
          </a:stretch>
        </p:blipFill>
        <p:spPr>
          <a:xfrm>
            <a:off x="3156744" y="2878650"/>
            <a:ext cx="3684256" cy="2264850"/>
          </a:xfrm>
          <a:prstGeom prst="rect">
            <a:avLst/>
          </a:prstGeom>
          <a:noFill/>
          <a:ln>
            <a:noFill/>
          </a:ln>
        </p:spPr>
      </p:pic>
      <p:pic>
        <p:nvPicPr>
          <p:cNvPr id="103" name="Google Shape;103;p17"/>
          <p:cNvPicPr preferRelativeResize="0"/>
          <p:nvPr/>
        </p:nvPicPr>
        <p:blipFill>
          <a:blip r:embed="rId4">
            <a:alphaModFix/>
          </a:blip>
          <a:stretch>
            <a:fillRect/>
          </a:stretch>
        </p:blipFill>
        <p:spPr>
          <a:xfrm>
            <a:off x="6124191" y="2878650"/>
            <a:ext cx="3019807" cy="2264851"/>
          </a:xfrm>
          <a:prstGeom prst="rect">
            <a:avLst/>
          </a:prstGeom>
          <a:noFill/>
          <a:ln>
            <a:noFill/>
          </a:ln>
        </p:spPr>
      </p:pic>
      <p:sp>
        <p:nvSpPr>
          <p:cNvPr id="104" name="Google Shape;104;p17"/>
          <p:cNvSpPr/>
          <p:nvPr/>
        </p:nvSpPr>
        <p:spPr>
          <a:xfrm>
            <a:off x="4353275" y="0"/>
            <a:ext cx="2061600" cy="2890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 name="Google Shape;105;p17"/>
          <p:cNvPicPr preferRelativeResize="0"/>
          <p:nvPr/>
        </p:nvPicPr>
        <p:blipFill>
          <a:blip r:embed="rId5">
            <a:alphaModFix/>
          </a:blip>
          <a:stretch>
            <a:fillRect/>
          </a:stretch>
        </p:blipFill>
        <p:spPr>
          <a:xfrm>
            <a:off x="4048604" y="0"/>
            <a:ext cx="2740770" cy="2890800"/>
          </a:xfrm>
          <a:prstGeom prst="rect">
            <a:avLst/>
          </a:prstGeom>
          <a:noFill/>
          <a:ln>
            <a:noFill/>
          </a:ln>
        </p:spPr>
      </p:pic>
      <p:pic>
        <p:nvPicPr>
          <p:cNvPr id="106" name="Google Shape;106;p17"/>
          <p:cNvPicPr preferRelativeResize="0"/>
          <p:nvPr/>
        </p:nvPicPr>
        <p:blipFill>
          <a:blip r:embed="rId6">
            <a:alphaModFix/>
          </a:blip>
          <a:stretch>
            <a:fillRect/>
          </a:stretch>
        </p:blipFill>
        <p:spPr>
          <a:xfrm>
            <a:off x="0" y="-10862"/>
            <a:ext cx="4353276" cy="2900370"/>
          </a:xfrm>
          <a:prstGeom prst="rect">
            <a:avLst/>
          </a:prstGeom>
          <a:noFill/>
          <a:ln>
            <a:noFill/>
          </a:ln>
        </p:spPr>
      </p:pic>
      <p:sp>
        <p:nvSpPr>
          <p:cNvPr id="107" name="Google Shape;107;p17"/>
          <p:cNvSpPr txBox="1"/>
          <p:nvPr/>
        </p:nvSpPr>
        <p:spPr>
          <a:xfrm>
            <a:off x="240400" y="3334050"/>
            <a:ext cx="2534700" cy="1568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s" sz="1100">
                <a:solidFill>
                  <a:srgbClr val="2C2C2C"/>
                </a:solidFill>
                <a:latin typeface="Epilogue"/>
                <a:ea typeface="Epilogue"/>
                <a:cs typeface="Epilogue"/>
                <a:sym typeface="Epilogue"/>
              </a:rPr>
              <a:t>Palo Seco es un espacio multidisciplinar, formado por un equipo de diseñadores, marketers y desarrolladores web que e</a:t>
            </a:r>
            <a:r>
              <a:rPr lang="es" sz="1100">
                <a:solidFill>
                  <a:srgbClr val="2C2C2C"/>
                </a:solidFill>
                <a:latin typeface="Epilogue"/>
                <a:ea typeface="Epilogue"/>
                <a:cs typeface="Epilogue"/>
                <a:sym typeface="Epilogue"/>
              </a:rPr>
              <a:t>stán</a:t>
            </a:r>
            <a:r>
              <a:rPr lang="es" sz="1100">
                <a:solidFill>
                  <a:srgbClr val="2C2C2C"/>
                </a:solidFill>
                <a:latin typeface="Epilogue"/>
                <a:ea typeface="Epilogue"/>
                <a:cs typeface="Epilogue"/>
                <a:sym typeface="Epilogue"/>
              </a:rPr>
              <a:t> </a:t>
            </a:r>
            <a:r>
              <a:rPr i="1" lang="es" sz="1100">
                <a:solidFill>
                  <a:srgbClr val="2C2C2C"/>
                </a:solidFill>
                <a:latin typeface="Epilogue"/>
                <a:ea typeface="Epilogue"/>
                <a:cs typeface="Epilogue"/>
                <a:sym typeface="Epilogue"/>
              </a:rPr>
              <a:t>ready </a:t>
            </a:r>
            <a:r>
              <a:rPr lang="es" sz="1100">
                <a:solidFill>
                  <a:srgbClr val="2C2C2C"/>
                </a:solidFill>
                <a:latin typeface="Epilogue"/>
                <a:ea typeface="Epilogue"/>
                <a:cs typeface="Epilogue"/>
                <a:sym typeface="Epilogue"/>
              </a:rPr>
              <a:t>dar vida y visibilidad a cualquier proyecto.</a:t>
            </a:r>
            <a:endParaRPr sz="1100">
              <a:solidFill>
                <a:srgbClr val="2C2C2C"/>
              </a:solidFill>
              <a:latin typeface="Epilogue"/>
              <a:ea typeface="Epilogue"/>
              <a:cs typeface="Epilogue"/>
              <a:sym typeface="Epilogue"/>
            </a:endParaRPr>
          </a:p>
          <a:p>
            <a:pPr indent="0" lvl="0" marL="0" rtl="0" algn="l">
              <a:spcBef>
                <a:spcPts val="0"/>
              </a:spcBef>
              <a:spcAft>
                <a:spcPts val="0"/>
              </a:spcAft>
              <a:buNone/>
            </a:pPr>
            <a:r>
              <a:t/>
            </a:r>
            <a:endParaRPr>
              <a:latin typeface="Epilogue"/>
              <a:ea typeface="Epilogue"/>
              <a:cs typeface="Epilogue"/>
              <a:sym typeface="Epilogue"/>
            </a:endParaRPr>
          </a:p>
        </p:txBody>
      </p:sp>
      <p:pic>
        <p:nvPicPr>
          <p:cNvPr id="108" name="Google Shape;108;p17"/>
          <p:cNvPicPr preferRelativeResize="0"/>
          <p:nvPr/>
        </p:nvPicPr>
        <p:blipFill>
          <a:blip r:embed="rId7">
            <a:alphaModFix/>
          </a:blip>
          <a:stretch>
            <a:fillRect/>
          </a:stretch>
        </p:blipFill>
        <p:spPr>
          <a:xfrm>
            <a:off x="6673250" y="-9550"/>
            <a:ext cx="2470750" cy="2900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18"/>
          <p:cNvPicPr preferRelativeResize="0"/>
          <p:nvPr/>
        </p:nvPicPr>
        <p:blipFill>
          <a:blip r:embed="rId3">
            <a:alphaModFix/>
          </a:blip>
          <a:stretch>
            <a:fillRect/>
          </a:stretch>
        </p:blipFill>
        <p:spPr>
          <a:xfrm>
            <a:off x="6955425" y="72976"/>
            <a:ext cx="883300" cy="810429"/>
          </a:xfrm>
          <a:prstGeom prst="rect">
            <a:avLst/>
          </a:prstGeom>
          <a:noFill/>
          <a:ln>
            <a:noFill/>
          </a:ln>
        </p:spPr>
      </p:pic>
      <p:sp>
        <p:nvSpPr>
          <p:cNvPr id="114" name="Google Shape;114;p18"/>
          <p:cNvSpPr txBox="1"/>
          <p:nvPr>
            <p:ph idx="1" type="body"/>
          </p:nvPr>
        </p:nvSpPr>
        <p:spPr>
          <a:xfrm>
            <a:off x="305000" y="566025"/>
            <a:ext cx="3693900" cy="477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s">
                <a:solidFill>
                  <a:srgbClr val="2C2C2C"/>
                </a:solidFill>
                <a:latin typeface="Epilogue Medium"/>
                <a:ea typeface="Epilogue Medium"/>
                <a:cs typeface="Epilogue Medium"/>
                <a:sym typeface="Epilogue Medium"/>
              </a:rPr>
              <a:t>Lista parcial de clientes</a:t>
            </a:r>
            <a:endParaRPr>
              <a:solidFill>
                <a:srgbClr val="2C2C2C"/>
              </a:solidFill>
              <a:latin typeface="Epilogue Medium"/>
              <a:ea typeface="Epilogue Medium"/>
              <a:cs typeface="Epilogue Medium"/>
              <a:sym typeface="Epilogue Medium"/>
            </a:endParaRPr>
          </a:p>
        </p:txBody>
      </p:sp>
      <p:sp>
        <p:nvSpPr>
          <p:cNvPr id="115" name="Google Shape;115;p18"/>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latin typeface="Epilogue"/>
                <a:ea typeface="Epilogue"/>
                <a:cs typeface="Epilogue"/>
                <a:sym typeface="Epilogue"/>
              </a:rPr>
              <a:t>CLIENTES</a:t>
            </a:r>
            <a:endParaRPr b="1" sz="800">
              <a:latin typeface="Epilogue"/>
              <a:ea typeface="Epilogue"/>
              <a:cs typeface="Epilogue"/>
              <a:sym typeface="Epilogue"/>
            </a:endParaRPr>
          </a:p>
        </p:txBody>
      </p:sp>
      <p:sp>
        <p:nvSpPr>
          <p:cNvPr id="116" name="Google Shape;116;p18"/>
          <p:cNvSpPr txBox="1"/>
          <p:nvPr/>
        </p:nvSpPr>
        <p:spPr>
          <a:xfrm>
            <a:off x="353075" y="1049975"/>
            <a:ext cx="1731300" cy="4233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1st Drop</a:t>
            </a:r>
            <a:br>
              <a:rPr lang="es" sz="1000">
                <a:latin typeface="Epilogue"/>
                <a:ea typeface="Epilogue"/>
                <a:cs typeface="Epilogue"/>
                <a:sym typeface="Epilogue"/>
              </a:rPr>
            </a:br>
            <a:r>
              <a:rPr lang="es" sz="1000">
                <a:latin typeface="Epilogue"/>
                <a:ea typeface="Epilogue"/>
                <a:cs typeface="Epilogue"/>
                <a:sym typeface="Epilogue"/>
              </a:rPr>
              <a:t>Advnz Tech</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Another Marc Sanchez</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Arbor Fintech</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Área Médica</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Aresta Arquitectura</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Arts Club Madrid</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ASMEX IO</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Autoescuela Zona F</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Bad Habits</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Trans Bari</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Be Bike Tours</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Beso Beach</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Bilbao Berria</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Blasfau</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Brain Spine Surgery BCN</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Bufete Toro Abogados</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Restaurant Can Sole</a:t>
            </a:r>
            <a:br>
              <a:rPr lang="es" sz="1000">
                <a:latin typeface="Epilogue"/>
                <a:ea typeface="Epilogue"/>
                <a:cs typeface="Epilogue"/>
                <a:sym typeface="Epilogue"/>
              </a:rPr>
            </a:br>
            <a:r>
              <a:rPr lang="es" sz="1000">
                <a:latin typeface="Epilogue"/>
                <a:ea typeface="Epilogue"/>
                <a:cs typeface="Epilogue"/>
                <a:sym typeface="Epilogue"/>
              </a:rPr>
              <a:t>Carlos Azaustre</a:t>
            </a:r>
            <a:endParaRPr sz="1000">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Ceditect Arquitectura</a:t>
            </a:r>
            <a:endParaRPr sz="1000">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Chorri.club</a:t>
            </a:r>
            <a:endParaRPr sz="1000">
              <a:latin typeface="Epilogue"/>
              <a:ea typeface="Epilogue"/>
              <a:cs typeface="Epilogue"/>
              <a:sym typeface="Epilogue"/>
            </a:endParaRPr>
          </a:p>
          <a:p>
            <a:pPr indent="0" lvl="0" marL="0" rtl="0" algn="l">
              <a:lnSpc>
                <a:spcPct val="115000"/>
              </a:lnSpc>
              <a:spcBef>
                <a:spcPts val="0"/>
              </a:spcBef>
              <a:spcAft>
                <a:spcPts val="0"/>
              </a:spcAft>
              <a:buNone/>
            </a:pPr>
            <a:r>
              <a:t/>
            </a:r>
            <a:endParaRPr sz="1000">
              <a:latin typeface="Epilogue"/>
              <a:ea typeface="Epilogue"/>
              <a:cs typeface="Epilogue"/>
              <a:sym typeface="Epilogue"/>
            </a:endParaRPr>
          </a:p>
          <a:p>
            <a:pPr indent="0" lvl="0" marL="0" rtl="0" algn="l">
              <a:lnSpc>
                <a:spcPct val="115000"/>
              </a:lnSpc>
              <a:spcBef>
                <a:spcPts val="0"/>
              </a:spcBef>
              <a:spcAft>
                <a:spcPts val="0"/>
              </a:spcAft>
              <a:buNone/>
            </a:pPr>
            <a:r>
              <a:t/>
            </a:r>
            <a:endParaRPr sz="1000">
              <a:latin typeface="Epilogue"/>
              <a:ea typeface="Epilogue"/>
              <a:cs typeface="Epilogue"/>
              <a:sym typeface="Epilogue"/>
            </a:endParaRPr>
          </a:p>
        </p:txBody>
      </p:sp>
      <p:sp>
        <p:nvSpPr>
          <p:cNvPr id="117" name="Google Shape;117;p18"/>
          <p:cNvSpPr txBox="1"/>
          <p:nvPr/>
        </p:nvSpPr>
        <p:spPr>
          <a:xfrm>
            <a:off x="2337625" y="1058363"/>
            <a:ext cx="1731300" cy="4056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Custom Containers</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EAE Business School</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Empaua</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Elementor Pro</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Fuster + Tu</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Garmiko Foods</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Generalitat de Catalunya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Glenn Cots</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222222"/>
                </a:solidFill>
                <a:latin typeface="Epilogue"/>
                <a:ea typeface="Epilogue"/>
                <a:cs typeface="Epilogue"/>
                <a:sym typeface="Epilogue"/>
              </a:rPr>
              <a:t>Gonzalo de la Campa</a:t>
            </a:r>
            <a:endParaRPr sz="1000">
              <a:solidFill>
                <a:srgbClr val="222222"/>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High Branch</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Hipoclick</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HS Educacion</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Icon Fanatic</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IF Arquitectura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Innspiro</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iVerges</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Imagn Instit</a:t>
            </a:r>
            <a:r>
              <a:rPr lang="es" sz="1000">
                <a:latin typeface="Epilogue"/>
                <a:ea typeface="Epilogue"/>
                <a:cs typeface="Epilogue"/>
                <a:sym typeface="Epilogue"/>
              </a:rPr>
              <a:t>ute</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Japón market</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La Bona Llet</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La Chincheta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La Espontánea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t/>
            </a:r>
            <a:endParaRPr sz="1000">
              <a:solidFill>
                <a:srgbClr val="000000"/>
              </a:solidFill>
              <a:latin typeface="Epilogue"/>
              <a:ea typeface="Epilogue"/>
              <a:cs typeface="Epilogue"/>
              <a:sym typeface="Epilogue"/>
            </a:endParaRPr>
          </a:p>
        </p:txBody>
      </p:sp>
      <p:sp>
        <p:nvSpPr>
          <p:cNvPr id="118" name="Google Shape;118;p18"/>
          <p:cNvSpPr txBox="1"/>
          <p:nvPr/>
        </p:nvSpPr>
        <p:spPr>
          <a:xfrm>
            <a:off x="4381025" y="1058375"/>
            <a:ext cx="2060100" cy="3879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 sz="1000">
                <a:solidFill>
                  <a:schemeClr val="dk1"/>
                </a:solidFill>
                <a:latin typeface="Epilogue"/>
                <a:ea typeface="Epilogue"/>
                <a:cs typeface="Epilogue"/>
                <a:sym typeface="Epilogue"/>
              </a:rPr>
              <a:t>La Picanterìa l'Escribà</a:t>
            </a:r>
            <a:br>
              <a:rPr lang="es" sz="1000">
                <a:latin typeface="Epilogue"/>
                <a:ea typeface="Epilogue"/>
                <a:cs typeface="Epilogue"/>
                <a:sym typeface="Epilogue"/>
              </a:rPr>
            </a:br>
            <a:r>
              <a:rPr lang="es" sz="1000">
                <a:solidFill>
                  <a:srgbClr val="000000"/>
                </a:solidFill>
                <a:latin typeface="Epilogue"/>
                <a:ea typeface="Epilogue"/>
                <a:cs typeface="Epilogue"/>
                <a:sym typeface="Epilogue"/>
              </a:rPr>
              <a:t>Liquid Design</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Logopedia y Neurodesarrollo</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Maggies Club</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Maheso</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Marbris SL</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Marti SA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Mas Xarot</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Meet Your Personal Trainer</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Miguel Antúnez Ramos</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Mimona Jewels</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Move Protection</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latin typeface="Epilogue"/>
                <a:ea typeface="Epilogue"/>
                <a:cs typeface="Epilogue"/>
                <a:sym typeface="Epilogue"/>
              </a:rPr>
              <a:t>Nuclio Digital School</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NH Hotel</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Oposita Policia OCS</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222222"/>
                </a:solidFill>
                <a:latin typeface="Epilogue"/>
                <a:ea typeface="Epilogue"/>
                <a:cs typeface="Epilogue"/>
                <a:sym typeface="Epilogue"/>
              </a:rPr>
              <a:t>Otpoint Security</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Particular Angle vision</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Pegaso Safety</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Peritos Hispania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None/>
            </a:pPr>
            <a:r>
              <a:rPr lang="es" sz="1000">
                <a:solidFill>
                  <a:srgbClr val="000000"/>
                </a:solidFill>
                <a:latin typeface="Epilogue"/>
                <a:ea typeface="Epilogue"/>
                <a:cs typeface="Epilogue"/>
                <a:sym typeface="Epilogue"/>
              </a:rPr>
              <a:t>Pimienta Comunicación</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chemeClr val="dk1"/>
              </a:buClr>
              <a:buSzPts val="1100"/>
              <a:buFont typeface="Arial"/>
              <a:buNone/>
            </a:pPr>
            <a:r>
              <a:rPr lang="es" sz="1000">
                <a:solidFill>
                  <a:schemeClr val="dk1"/>
                </a:solidFill>
                <a:latin typeface="Epilogue"/>
                <a:ea typeface="Epilogue"/>
                <a:cs typeface="Epilogue"/>
                <a:sym typeface="Epilogue"/>
              </a:rPr>
              <a:t>R-Kiem Seeds</a:t>
            </a:r>
            <a:endParaRPr sz="1000">
              <a:latin typeface="Epilogue"/>
              <a:ea typeface="Epilogue"/>
              <a:cs typeface="Epilogue"/>
              <a:sym typeface="Epilogue"/>
            </a:endParaRPr>
          </a:p>
        </p:txBody>
      </p:sp>
      <p:sp>
        <p:nvSpPr>
          <p:cNvPr id="119" name="Google Shape;119;p18"/>
          <p:cNvSpPr txBox="1"/>
          <p:nvPr/>
        </p:nvSpPr>
        <p:spPr>
          <a:xfrm>
            <a:off x="6365575" y="1066772"/>
            <a:ext cx="1731300" cy="4233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Redstring</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Roman Arquitecto</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Sensitive CBD</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Sistel Control SL</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Siteground</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Smart Stoorage</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Studio RAO</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Telef</a:t>
            </a:r>
            <a:r>
              <a:rPr lang="es" sz="1000">
                <a:latin typeface="Epilogue"/>
                <a:ea typeface="Epilogue"/>
                <a:cs typeface="Epilogue"/>
                <a:sym typeface="Epilogue"/>
              </a:rPr>
              <a:t>ónica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222222"/>
                </a:solidFill>
                <a:latin typeface="Epilogue"/>
                <a:ea typeface="Epilogue"/>
                <a:cs typeface="Epilogue"/>
                <a:sym typeface="Epilogue"/>
              </a:rPr>
              <a:t>Tasias</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Tekno Planet S.L</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Tr3s Local</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Uni-Care Shop</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Veneers Clinica Dental</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Vertellis</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Vigilant Solutions</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Wefox</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Wilhelmina Garcia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Wok and Bao</a:t>
            </a:r>
            <a:br>
              <a:rPr lang="es" sz="1000">
                <a:solidFill>
                  <a:srgbClr val="000000"/>
                </a:solidFill>
                <a:latin typeface="Epilogue"/>
                <a:ea typeface="Epilogue"/>
                <a:cs typeface="Epilogue"/>
                <a:sym typeface="Epilogue"/>
              </a:rPr>
            </a:br>
            <a:r>
              <a:rPr lang="es" sz="1000">
                <a:solidFill>
                  <a:srgbClr val="000000"/>
                </a:solidFill>
                <a:latin typeface="Epilogue"/>
                <a:ea typeface="Epilogue"/>
                <a:cs typeface="Epilogue"/>
                <a:sym typeface="Epilogue"/>
              </a:rPr>
              <a:t>You T</a:t>
            </a:r>
            <a:r>
              <a:rPr lang="es" sz="1000">
                <a:latin typeface="Epilogue"/>
                <a:ea typeface="Epilogue"/>
                <a:cs typeface="Epilogue"/>
                <a:sym typeface="Epilogue"/>
              </a:rPr>
              <a:t>OO project</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solidFill>
                  <a:srgbClr val="000000"/>
                </a:solidFill>
                <a:latin typeface="Epilogue"/>
                <a:ea typeface="Epilogue"/>
                <a:cs typeface="Epilogue"/>
                <a:sym typeface="Epilogue"/>
              </a:rPr>
              <a:t>Zorro Hats</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rPr lang="es" sz="1000">
                <a:latin typeface="Epilogue"/>
                <a:ea typeface="Epilogue"/>
                <a:cs typeface="Epilogue"/>
                <a:sym typeface="Epilogue"/>
              </a:rPr>
              <a:t>Zona F Autoescuela</a:t>
            </a:r>
            <a:endParaRPr sz="1000">
              <a:solidFill>
                <a:srgbClr val="000000"/>
              </a:solidFill>
              <a:latin typeface="Epilogue"/>
              <a:ea typeface="Epilogue"/>
              <a:cs typeface="Epilogue"/>
              <a:sym typeface="Epilogue"/>
            </a:endParaRPr>
          </a:p>
          <a:p>
            <a:pPr indent="0" lvl="0" marL="0" rtl="0" algn="l">
              <a:lnSpc>
                <a:spcPct val="115000"/>
              </a:lnSpc>
              <a:spcBef>
                <a:spcPts val="0"/>
              </a:spcBef>
              <a:spcAft>
                <a:spcPts val="0"/>
              </a:spcAft>
              <a:buClr>
                <a:srgbClr val="000000"/>
              </a:buClr>
              <a:buSzPts val="1100"/>
              <a:buFont typeface="Arial"/>
              <a:buNone/>
            </a:pPr>
            <a:r>
              <a:t/>
            </a:r>
            <a:endParaRPr sz="1000">
              <a:solidFill>
                <a:srgbClr val="000000"/>
              </a:solidFill>
              <a:latin typeface="Epilogue"/>
              <a:ea typeface="Epilogue"/>
              <a:cs typeface="Epilogue"/>
              <a:sym typeface="Epilogue"/>
            </a:endParaRPr>
          </a:p>
          <a:p>
            <a:pPr indent="0" lvl="0" marL="0" rtl="0" algn="l">
              <a:spcBef>
                <a:spcPts val="0"/>
              </a:spcBef>
              <a:spcAft>
                <a:spcPts val="0"/>
              </a:spcAft>
              <a:buNone/>
            </a:pPr>
            <a:r>
              <a:t/>
            </a:r>
            <a:endParaRPr sz="1000">
              <a:solidFill>
                <a:srgbClr val="000000"/>
              </a:solidFill>
              <a:latin typeface="Epilogue"/>
              <a:ea typeface="Epilogue"/>
              <a:cs typeface="Epilogue"/>
              <a:sym typeface="Epilogue"/>
            </a:endParaRPr>
          </a:p>
        </p:txBody>
      </p:sp>
      <p:pic>
        <p:nvPicPr>
          <p:cNvPr id="120" name="Google Shape;120;p18"/>
          <p:cNvPicPr preferRelativeResize="0"/>
          <p:nvPr/>
        </p:nvPicPr>
        <p:blipFill>
          <a:blip r:embed="rId4">
            <a:alphaModFix/>
          </a:blip>
          <a:stretch>
            <a:fillRect/>
          </a:stretch>
        </p:blipFill>
        <p:spPr>
          <a:xfrm>
            <a:off x="8022772" y="637751"/>
            <a:ext cx="883309" cy="881800"/>
          </a:xfrm>
          <a:prstGeom prst="rect">
            <a:avLst/>
          </a:prstGeom>
          <a:noFill/>
          <a:ln>
            <a:noFill/>
          </a:ln>
        </p:spPr>
      </p:pic>
      <p:pic>
        <p:nvPicPr>
          <p:cNvPr id="121" name="Google Shape;121;p18"/>
          <p:cNvPicPr preferRelativeResize="0"/>
          <p:nvPr/>
        </p:nvPicPr>
        <p:blipFill>
          <a:blip r:embed="rId5">
            <a:alphaModFix/>
          </a:blip>
          <a:stretch>
            <a:fillRect/>
          </a:stretch>
        </p:blipFill>
        <p:spPr>
          <a:xfrm rot="-651781">
            <a:off x="7539387" y="364066"/>
            <a:ext cx="1481239" cy="881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C2C"/>
        </a:solidFill>
      </p:bgPr>
    </p:bg>
    <p:spTree>
      <p:nvGrpSpPr>
        <p:cNvPr id="125" name="Shape 125"/>
        <p:cNvGrpSpPr/>
        <p:nvPr/>
      </p:nvGrpSpPr>
      <p:grpSpPr>
        <a:xfrm>
          <a:off x="0" y="0"/>
          <a:ext cx="0" cy="0"/>
          <a:chOff x="0" y="0"/>
          <a:chExt cx="0" cy="0"/>
        </a:xfrm>
      </p:grpSpPr>
      <p:pic>
        <p:nvPicPr>
          <p:cNvPr id="126" name="Google Shape;126;p19"/>
          <p:cNvPicPr preferRelativeResize="0"/>
          <p:nvPr/>
        </p:nvPicPr>
        <p:blipFill>
          <a:blip r:embed="rId3">
            <a:alphaModFix/>
          </a:blip>
          <a:stretch>
            <a:fillRect/>
          </a:stretch>
        </p:blipFill>
        <p:spPr>
          <a:xfrm>
            <a:off x="7798511" y="4746251"/>
            <a:ext cx="840975" cy="138800"/>
          </a:xfrm>
          <a:prstGeom prst="rect">
            <a:avLst/>
          </a:prstGeom>
          <a:noFill/>
          <a:ln>
            <a:noFill/>
          </a:ln>
        </p:spPr>
      </p:pic>
      <p:sp>
        <p:nvSpPr>
          <p:cNvPr id="127" name="Google Shape;127;p19"/>
          <p:cNvSpPr txBox="1"/>
          <p:nvPr>
            <p:ph idx="1" type="body"/>
          </p:nvPr>
        </p:nvSpPr>
        <p:spPr>
          <a:xfrm>
            <a:off x="882000" y="1325250"/>
            <a:ext cx="7380000" cy="2493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1018"/>
              <a:buNone/>
            </a:pPr>
            <a:r>
              <a:rPr lang="es" sz="6725">
                <a:solidFill>
                  <a:schemeClr val="lt2"/>
                </a:solidFill>
                <a:latin typeface="Epilogue"/>
                <a:ea typeface="Epilogue"/>
                <a:cs typeface="Epilogue"/>
                <a:sym typeface="Epilogue"/>
              </a:rPr>
              <a:t>¿Qué podemos hacer</a:t>
            </a:r>
            <a:r>
              <a:rPr b="1" lang="es" sz="6725">
                <a:solidFill>
                  <a:schemeClr val="lt2"/>
                </a:solidFill>
                <a:latin typeface="Helvetica Neue"/>
                <a:ea typeface="Helvetica Neue"/>
                <a:cs typeface="Helvetica Neue"/>
                <a:sym typeface="Helvetica Neue"/>
              </a:rPr>
              <a:t> </a:t>
            </a:r>
            <a:r>
              <a:rPr b="1" i="1" lang="es" sz="6725">
                <a:solidFill>
                  <a:schemeClr val="lt2"/>
                </a:solidFill>
                <a:latin typeface="Alegreya"/>
                <a:ea typeface="Alegreya"/>
                <a:cs typeface="Alegreya"/>
                <a:sym typeface="Alegreya"/>
              </a:rPr>
              <a:t>juntos</a:t>
            </a:r>
            <a:r>
              <a:rPr lang="es" sz="6725">
                <a:solidFill>
                  <a:schemeClr val="lt2"/>
                </a:solidFill>
                <a:latin typeface="Epilogue"/>
                <a:ea typeface="Epilogue"/>
                <a:cs typeface="Epilogue"/>
                <a:sym typeface="Epilogue"/>
              </a:rPr>
              <a:t>?</a:t>
            </a:r>
            <a:endParaRPr sz="6725">
              <a:solidFill>
                <a:schemeClr val="lt2"/>
              </a:solidFill>
              <a:latin typeface="Epilogue"/>
              <a:ea typeface="Epilogue"/>
              <a:cs typeface="Epilogue"/>
              <a:sym typeface="Epilogue"/>
            </a:endParaRPr>
          </a:p>
        </p:txBody>
      </p:sp>
      <p:pic>
        <p:nvPicPr>
          <p:cNvPr id="128" name="Google Shape;128;p19"/>
          <p:cNvPicPr preferRelativeResize="0"/>
          <p:nvPr/>
        </p:nvPicPr>
        <p:blipFill>
          <a:blip r:embed="rId4">
            <a:alphaModFix/>
          </a:blip>
          <a:stretch>
            <a:fillRect/>
          </a:stretch>
        </p:blipFill>
        <p:spPr>
          <a:xfrm>
            <a:off x="6502300" y="2402225"/>
            <a:ext cx="1855675" cy="18556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0"/>
          <p:cNvSpPr txBox="1"/>
          <p:nvPr>
            <p:ph idx="1" type="body"/>
          </p:nvPr>
        </p:nvSpPr>
        <p:spPr>
          <a:xfrm>
            <a:off x="322175" y="630575"/>
            <a:ext cx="2455200" cy="516900"/>
          </a:xfrm>
          <a:prstGeom prst="rect">
            <a:avLst/>
          </a:prstGeom>
        </p:spPr>
        <p:txBody>
          <a:bodyPr anchorCtr="0" anchor="t" bIns="91425" lIns="91425" spcFirstLastPara="1" rIns="91425" wrap="square" tIns="91425">
            <a:normAutofit/>
          </a:bodyPr>
          <a:lstStyle/>
          <a:p>
            <a:pPr indent="0" lvl="0" marL="0" rtl="0" algn="l">
              <a:spcBef>
                <a:spcPts val="0"/>
              </a:spcBef>
              <a:spcAft>
                <a:spcPts val="2300"/>
              </a:spcAft>
              <a:buSzPts val="1018"/>
              <a:buNone/>
            </a:pPr>
            <a:r>
              <a:rPr b="1" lang="es" sz="1758">
                <a:solidFill>
                  <a:srgbClr val="2C2C2C"/>
                </a:solidFill>
                <a:latin typeface="Epilogue"/>
                <a:ea typeface="Epilogue"/>
                <a:cs typeface="Epilogue"/>
                <a:sym typeface="Epilogue"/>
              </a:rPr>
              <a:t>Nuestros servicios</a:t>
            </a:r>
            <a:endParaRPr b="1" sz="676">
              <a:solidFill>
                <a:srgbClr val="2C2C2C"/>
              </a:solidFill>
              <a:latin typeface="Epilogue"/>
              <a:ea typeface="Epilogue"/>
              <a:cs typeface="Epilogue"/>
              <a:sym typeface="Epilogue"/>
            </a:endParaRPr>
          </a:p>
        </p:txBody>
      </p:sp>
      <p:sp>
        <p:nvSpPr>
          <p:cNvPr id="134" name="Google Shape;134;p20"/>
          <p:cNvSpPr txBox="1"/>
          <p:nvPr>
            <p:ph idx="1" type="body"/>
          </p:nvPr>
        </p:nvSpPr>
        <p:spPr>
          <a:xfrm>
            <a:off x="5591225" y="686650"/>
            <a:ext cx="3138000" cy="1649400"/>
          </a:xfrm>
          <a:prstGeom prst="rect">
            <a:avLst/>
          </a:prstGeom>
        </p:spPr>
        <p:txBody>
          <a:bodyPr anchorCtr="0" anchor="t" bIns="91425" lIns="91425" spcFirstLastPara="1" rIns="91425" wrap="square" tIns="91425">
            <a:normAutofit/>
          </a:bodyPr>
          <a:lstStyle/>
          <a:p>
            <a:pPr indent="0" lvl="0" marL="0" rtl="0" algn="l">
              <a:spcBef>
                <a:spcPts val="0"/>
              </a:spcBef>
              <a:spcAft>
                <a:spcPts val="2300"/>
              </a:spcAft>
              <a:buSzPts val="1018"/>
              <a:buNone/>
            </a:pPr>
            <a:r>
              <a:rPr lang="es" sz="800">
                <a:solidFill>
                  <a:srgbClr val="2C2C2C"/>
                </a:solidFill>
                <a:latin typeface="Epilogue Light"/>
                <a:ea typeface="Epilogue Light"/>
                <a:cs typeface="Epilogue Light"/>
                <a:sym typeface="Epilogue Light"/>
              </a:rPr>
              <a:t>Son muchos los factores que intervienen a la hora de posicionar una web en Google (SEO).</a:t>
            </a:r>
            <a:br>
              <a:rPr lang="es" sz="800">
                <a:solidFill>
                  <a:srgbClr val="2C2C2C"/>
                </a:solidFill>
                <a:latin typeface="Epilogue Light"/>
                <a:ea typeface="Epilogue Light"/>
                <a:cs typeface="Epilogue Light"/>
                <a:sym typeface="Epilogue Light"/>
              </a:rPr>
            </a:br>
            <a:br>
              <a:rPr lang="es" sz="800">
                <a:solidFill>
                  <a:srgbClr val="2C2C2C"/>
                </a:solidFill>
                <a:latin typeface="Epilogue Light"/>
                <a:ea typeface="Epilogue Light"/>
                <a:cs typeface="Epilogue Light"/>
                <a:sym typeface="Epilogue Light"/>
              </a:rPr>
            </a:br>
            <a:r>
              <a:rPr lang="es" sz="800">
                <a:solidFill>
                  <a:srgbClr val="2C2C2C"/>
                </a:solidFill>
                <a:latin typeface="Epilogue Light"/>
                <a:ea typeface="Epilogue Light"/>
                <a:cs typeface="Epilogue Light"/>
                <a:sym typeface="Epilogue Light"/>
              </a:rPr>
              <a:t>Nuestro objetivo es conseguir más tráfico a la web y que estos acaben </a:t>
            </a:r>
            <a:r>
              <a:rPr lang="es" sz="800">
                <a:solidFill>
                  <a:srgbClr val="2C2C2C"/>
                </a:solidFill>
                <a:latin typeface="Epilogue Light"/>
                <a:ea typeface="Epilogue Light"/>
                <a:cs typeface="Epilogue Light"/>
                <a:sym typeface="Epilogue Light"/>
              </a:rPr>
              <a:t>convirtiéndose</a:t>
            </a:r>
            <a:r>
              <a:rPr lang="es" sz="800">
                <a:solidFill>
                  <a:srgbClr val="2C2C2C"/>
                </a:solidFill>
                <a:latin typeface="Epilogue Light"/>
                <a:ea typeface="Epilogue Light"/>
                <a:cs typeface="Epilogue Light"/>
                <a:sym typeface="Epilogue Light"/>
              </a:rPr>
              <a:t> en clientes.</a:t>
            </a:r>
            <a:endParaRPr sz="800">
              <a:solidFill>
                <a:srgbClr val="2C2C2C"/>
              </a:solidFill>
              <a:latin typeface="Epilogue Light"/>
              <a:ea typeface="Epilogue Light"/>
              <a:cs typeface="Epilogue Light"/>
              <a:sym typeface="Epilogue Light"/>
            </a:endParaRPr>
          </a:p>
        </p:txBody>
      </p:sp>
      <p:sp>
        <p:nvSpPr>
          <p:cNvPr id="135" name="Google Shape;135;p20"/>
          <p:cNvSpPr txBox="1"/>
          <p:nvPr>
            <p:ph idx="1" type="body"/>
          </p:nvPr>
        </p:nvSpPr>
        <p:spPr>
          <a:xfrm>
            <a:off x="322175" y="1787322"/>
            <a:ext cx="1235400" cy="333600"/>
          </a:xfrm>
          <a:prstGeom prst="rect">
            <a:avLst/>
          </a:prstGeom>
        </p:spPr>
        <p:txBody>
          <a:bodyPr anchorCtr="0" anchor="t" bIns="91425" lIns="91425" spcFirstLastPara="1" rIns="91425" wrap="square" tIns="91425">
            <a:normAutofit fontScale="92500"/>
          </a:bodyPr>
          <a:lstStyle/>
          <a:p>
            <a:pPr indent="0" lvl="0" marL="0" rtl="0" algn="l">
              <a:spcBef>
                <a:spcPts val="0"/>
              </a:spcBef>
              <a:spcAft>
                <a:spcPts val="2300"/>
              </a:spcAft>
              <a:buSzPct val="96103"/>
              <a:buNone/>
            </a:pPr>
            <a:r>
              <a:rPr b="1" lang="es" sz="1058">
                <a:solidFill>
                  <a:srgbClr val="2C2C2C"/>
                </a:solidFill>
                <a:latin typeface="Epilogue"/>
                <a:ea typeface="Epilogue"/>
                <a:cs typeface="Epilogue"/>
                <a:sym typeface="Epilogue"/>
              </a:rPr>
              <a:t>ESTRATEGIA</a:t>
            </a:r>
            <a:endParaRPr b="1" sz="100">
              <a:solidFill>
                <a:srgbClr val="2C2C2C"/>
              </a:solidFill>
              <a:latin typeface="Epilogue"/>
              <a:ea typeface="Epilogue"/>
              <a:cs typeface="Epilogue"/>
              <a:sym typeface="Epilogue"/>
            </a:endParaRPr>
          </a:p>
        </p:txBody>
      </p:sp>
      <p:sp>
        <p:nvSpPr>
          <p:cNvPr id="136" name="Google Shape;136;p20"/>
          <p:cNvSpPr txBox="1"/>
          <p:nvPr>
            <p:ph idx="1" type="body"/>
          </p:nvPr>
        </p:nvSpPr>
        <p:spPr>
          <a:xfrm>
            <a:off x="322175" y="2669397"/>
            <a:ext cx="1642200" cy="333600"/>
          </a:xfrm>
          <a:prstGeom prst="rect">
            <a:avLst/>
          </a:prstGeom>
        </p:spPr>
        <p:txBody>
          <a:bodyPr anchorCtr="0" anchor="t" bIns="91425" lIns="91425" spcFirstLastPara="1" rIns="91425" wrap="square" tIns="91425">
            <a:normAutofit/>
          </a:bodyPr>
          <a:lstStyle/>
          <a:p>
            <a:pPr indent="0" lvl="0" marL="0" rtl="0" algn="l">
              <a:spcBef>
                <a:spcPts val="0"/>
              </a:spcBef>
              <a:spcAft>
                <a:spcPts val="2300"/>
              </a:spcAft>
              <a:buSzPts val="1018"/>
              <a:buNone/>
            </a:pPr>
            <a:r>
              <a:rPr b="1" lang="es" sz="950">
                <a:solidFill>
                  <a:srgbClr val="2C2C2C"/>
                </a:solidFill>
                <a:latin typeface="Epilogue"/>
                <a:ea typeface="Epilogue"/>
                <a:cs typeface="Epilogue"/>
                <a:sym typeface="Epilogue"/>
              </a:rPr>
              <a:t>BRANDING &amp; DISEÑO </a:t>
            </a:r>
            <a:endParaRPr b="1" sz="950">
              <a:solidFill>
                <a:srgbClr val="2C2C2C"/>
              </a:solidFill>
              <a:latin typeface="Epilogue"/>
              <a:ea typeface="Epilogue"/>
              <a:cs typeface="Epilogue"/>
              <a:sym typeface="Epilogue"/>
            </a:endParaRPr>
          </a:p>
        </p:txBody>
      </p:sp>
      <p:sp>
        <p:nvSpPr>
          <p:cNvPr id="137" name="Google Shape;137;p20"/>
          <p:cNvSpPr txBox="1"/>
          <p:nvPr>
            <p:ph idx="1" type="body"/>
          </p:nvPr>
        </p:nvSpPr>
        <p:spPr>
          <a:xfrm>
            <a:off x="322163" y="3686447"/>
            <a:ext cx="1235400" cy="333600"/>
          </a:xfrm>
          <a:prstGeom prst="rect">
            <a:avLst/>
          </a:prstGeom>
        </p:spPr>
        <p:txBody>
          <a:bodyPr anchorCtr="0" anchor="t" bIns="91425" lIns="91425" spcFirstLastPara="1" rIns="91425" wrap="square" tIns="91425">
            <a:normAutofit fontScale="92500"/>
          </a:bodyPr>
          <a:lstStyle/>
          <a:p>
            <a:pPr indent="0" lvl="0" marL="0" rtl="0" algn="l">
              <a:spcBef>
                <a:spcPts val="0"/>
              </a:spcBef>
              <a:spcAft>
                <a:spcPts val="2300"/>
              </a:spcAft>
              <a:buSzPct val="96103"/>
              <a:buNone/>
            </a:pPr>
            <a:r>
              <a:rPr b="1" lang="es" sz="1058">
                <a:solidFill>
                  <a:srgbClr val="2C2C2C"/>
                </a:solidFill>
                <a:latin typeface="Epilogue"/>
                <a:ea typeface="Epilogue"/>
                <a:cs typeface="Epilogue"/>
                <a:sym typeface="Epilogue"/>
              </a:rPr>
              <a:t>DIGITAL</a:t>
            </a:r>
            <a:endParaRPr b="1" sz="100">
              <a:solidFill>
                <a:srgbClr val="2C2C2C"/>
              </a:solidFill>
              <a:latin typeface="Epilogue"/>
              <a:ea typeface="Epilogue"/>
              <a:cs typeface="Epilogue"/>
              <a:sym typeface="Epilogue"/>
            </a:endParaRPr>
          </a:p>
        </p:txBody>
      </p:sp>
      <p:sp>
        <p:nvSpPr>
          <p:cNvPr id="138" name="Google Shape;138;p20"/>
          <p:cNvSpPr txBox="1"/>
          <p:nvPr>
            <p:ph idx="1" type="body"/>
          </p:nvPr>
        </p:nvSpPr>
        <p:spPr>
          <a:xfrm>
            <a:off x="2777375" y="1787322"/>
            <a:ext cx="1467300" cy="8820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Estrategia de Marca</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Posicionamiento</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Estrategia de contenido</a:t>
            </a:r>
            <a:endParaRPr sz="800">
              <a:solidFill>
                <a:srgbClr val="2C2C2C"/>
              </a:solidFill>
              <a:latin typeface="Epilogue Light"/>
              <a:ea typeface="Epilogue Light"/>
              <a:cs typeface="Epilogue Light"/>
              <a:sym typeface="Epilogue Light"/>
            </a:endParaRPr>
          </a:p>
        </p:txBody>
      </p:sp>
      <p:sp>
        <p:nvSpPr>
          <p:cNvPr id="139" name="Google Shape;139;p20"/>
          <p:cNvSpPr txBox="1"/>
          <p:nvPr>
            <p:ph idx="1" type="body"/>
          </p:nvPr>
        </p:nvSpPr>
        <p:spPr>
          <a:xfrm>
            <a:off x="365950" y="115125"/>
            <a:ext cx="1233600" cy="293400"/>
          </a:xfrm>
          <a:prstGeom prst="rect">
            <a:avLst/>
          </a:prstGeom>
        </p:spPr>
        <p:txBody>
          <a:bodyPr anchorCtr="0" anchor="t" bIns="91425" lIns="91425" spcFirstLastPara="1" rIns="91425" wrap="square" tIns="91425">
            <a:normAutofit fontScale="85000"/>
          </a:bodyPr>
          <a:lstStyle/>
          <a:p>
            <a:pPr indent="0" lvl="0" marL="0" rtl="0" algn="l">
              <a:lnSpc>
                <a:spcPct val="150000"/>
              </a:lnSpc>
              <a:spcBef>
                <a:spcPts val="0"/>
              </a:spcBef>
              <a:spcAft>
                <a:spcPts val="0"/>
              </a:spcAft>
              <a:buNone/>
            </a:pPr>
            <a:r>
              <a:rPr b="1" lang="es" sz="800">
                <a:solidFill>
                  <a:srgbClr val="2C2C2C"/>
                </a:solidFill>
                <a:latin typeface="Epilogue"/>
                <a:ea typeface="Epilogue"/>
                <a:cs typeface="Epilogue"/>
                <a:sym typeface="Epilogue"/>
              </a:rPr>
              <a:t>SERVICIOS</a:t>
            </a:r>
            <a:endParaRPr b="1" sz="800">
              <a:solidFill>
                <a:srgbClr val="2C2C2C"/>
              </a:solidFill>
              <a:latin typeface="Epilogue"/>
              <a:ea typeface="Epilogue"/>
              <a:cs typeface="Epilogue"/>
              <a:sym typeface="Epilogue"/>
            </a:endParaRPr>
          </a:p>
        </p:txBody>
      </p:sp>
      <p:cxnSp>
        <p:nvCxnSpPr>
          <p:cNvPr id="140" name="Google Shape;140;p20"/>
          <p:cNvCxnSpPr/>
          <p:nvPr/>
        </p:nvCxnSpPr>
        <p:spPr>
          <a:xfrm>
            <a:off x="413250" y="686650"/>
            <a:ext cx="8316000" cy="0"/>
          </a:xfrm>
          <a:prstGeom prst="straightConnector1">
            <a:avLst/>
          </a:prstGeom>
          <a:noFill/>
          <a:ln cap="flat" cmpd="sng" w="9525">
            <a:solidFill>
              <a:srgbClr val="2C2C2C"/>
            </a:solidFill>
            <a:prstDash val="solid"/>
            <a:round/>
            <a:headEnd len="med" w="med" type="none"/>
            <a:tailEnd len="med" w="med" type="none"/>
          </a:ln>
        </p:spPr>
      </p:cxnSp>
      <p:cxnSp>
        <p:nvCxnSpPr>
          <p:cNvPr id="141" name="Google Shape;141;p20"/>
          <p:cNvCxnSpPr/>
          <p:nvPr/>
        </p:nvCxnSpPr>
        <p:spPr>
          <a:xfrm>
            <a:off x="414000" y="1787322"/>
            <a:ext cx="8316000" cy="0"/>
          </a:xfrm>
          <a:prstGeom prst="straightConnector1">
            <a:avLst/>
          </a:prstGeom>
          <a:noFill/>
          <a:ln cap="flat" cmpd="sng" w="9525">
            <a:solidFill>
              <a:srgbClr val="2C2C2C"/>
            </a:solidFill>
            <a:prstDash val="solid"/>
            <a:round/>
            <a:headEnd len="med" w="med" type="none"/>
            <a:tailEnd len="med" w="med" type="none"/>
          </a:ln>
        </p:spPr>
      </p:cxnSp>
      <p:sp>
        <p:nvSpPr>
          <p:cNvPr id="142" name="Google Shape;142;p20"/>
          <p:cNvSpPr txBox="1"/>
          <p:nvPr>
            <p:ph idx="1" type="body"/>
          </p:nvPr>
        </p:nvSpPr>
        <p:spPr>
          <a:xfrm>
            <a:off x="4349050" y="1787322"/>
            <a:ext cx="1467300" cy="8820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Experiencia de usuario</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Campañas de Marketing</a:t>
            </a:r>
            <a:br>
              <a:rPr lang="es" sz="800">
                <a:solidFill>
                  <a:srgbClr val="2C2C2C"/>
                </a:solidFill>
                <a:latin typeface="Epilogue Light"/>
                <a:ea typeface="Epilogue Light"/>
                <a:cs typeface="Epilogue Light"/>
                <a:sym typeface="Epilogue Light"/>
              </a:rPr>
            </a:br>
            <a:r>
              <a:rPr lang="es" sz="800">
                <a:solidFill>
                  <a:srgbClr val="2C2C2C"/>
                </a:solidFill>
                <a:latin typeface="Epilogue Light"/>
                <a:ea typeface="Epilogue Light"/>
                <a:cs typeface="Epilogue Light"/>
                <a:sym typeface="Epilogue Light"/>
              </a:rPr>
              <a:t>Social Media</a:t>
            </a:r>
            <a:endParaRPr sz="800">
              <a:solidFill>
                <a:srgbClr val="2C2C2C"/>
              </a:solidFill>
              <a:latin typeface="Epilogue Light"/>
              <a:ea typeface="Epilogue Light"/>
              <a:cs typeface="Epilogue Light"/>
              <a:sym typeface="Epilogue Light"/>
            </a:endParaRPr>
          </a:p>
        </p:txBody>
      </p:sp>
      <p:sp>
        <p:nvSpPr>
          <p:cNvPr id="143" name="Google Shape;143;p20"/>
          <p:cNvSpPr txBox="1"/>
          <p:nvPr>
            <p:ph idx="1" type="body"/>
          </p:nvPr>
        </p:nvSpPr>
        <p:spPr>
          <a:xfrm>
            <a:off x="2777363" y="2669397"/>
            <a:ext cx="1467300" cy="13320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Clr>
                <a:schemeClr val="dk1"/>
              </a:buClr>
              <a:buSzPts val="1100"/>
              <a:buFont typeface="Arial"/>
              <a:buNone/>
            </a:pPr>
            <a:r>
              <a:rPr lang="es" sz="800">
                <a:solidFill>
                  <a:srgbClr val="2C2C2C"/>
                </a:solidFill>
                <a:latin typeface="Epilogue Light"/>
                <a:ea typeface="Epilogue Light"/>
                <a:cs typeface="Epilogue Light"/>
                <a:sym typeface="Epilogue Light"/>
              </a:rPr>
              <a:t>Creación de marca</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Clr>
                <a:schemeClr val="dk1"/>
              </a:buClr>
              <a:buSzPts val="1100"/>
              <a:buFont typeface="Arial"/>
              <a:buNone/>
            </a:pPr>
            <a:r>
              <a:rPr lang="es" sz="800">
                <a:solidFill>
                  <a:srgbClr val="2C2C2C"/>
                </a:solidFill>
                <a:latin typeface="Epilogue Light"/>
                <a:ea typeface="Epilogue Light"/>
                <a:cs typeface="Epilogue Light"/>
                <a:sym typeface="Epilogue Light"/>
              </a:rPr>
              <a:t>Rebranding</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Clr>
                <a:schemeClr val="dk1"/>
              </a:buClr>
              <a:buSzPts val="1100"/>
              <a:buFont typeface="Arial"/>
              <a:buNone/>
            </a:pPr>
            <a:r>
              <a:rPr lang="es" sz="800">
                <a:solidFill>
                  <a:srgbClr val="2C2C2C"/>
                </a:solidFill>
                <a:latin typeface="Epilogue Light"/>
                <a:ea typeface="Epilogue Light"/>
                <a:cs typeface="Epilogue Light"/>
                <a:sym typeface="Epilogue Light"/>
              </a:rPr>
              <a:t>Guías de estilo</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Clr>
                <a:schemeClr val="dk1"/>
              </a:buClr>
              <a:buSzPts val="1100"/>
              <a:buFont typeface="Arial"/>
              <a:buNone/>
            </a:pPr>
            <a:r>
              <a:rPr lang="es" sz="800">
                <a:solidFill>
                  <a:srgbClr val="2C2C2C"/>
                </a:solidFill>
                <a:latin typeface="Epilogue Light"/>
                <a:ea typeface="Epilogue Light"/>
                <a:cs typeface="Epilogue Light"/>
                <a:sym typeface="Epilogue Light"/>
              </a:rPr>
              <a:t>Impresión, Packaging</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t/>
            </a:r>
            <a:endParaRPr sz="800">
              <a:solidFill>
                <a:srgbClr val="2C2C2C"/>
              </a:solidFill>
              <a:latin typeface="Epilogue Light"/>
              <a:ea typeface="Epilogue Light"/>
              <a:cs typeface="Epilogue Light"/>
              <a:sym typeface="Epilogue Light"/>
            </a:endParaRPr>
          </a:p>
        </p:txBody>
      </p:sp>
      <p:cxnSp>
        <p:nvCxnSpPr>
          <p:cNvPr id="144" name="Google Shape;144;p20"/>
          <p:cNvCxnSpPr/>
          <p:nvPr/>
        </p:nvCxnSpPr>
        <p:spPr>
          <a:xfrm>
            <a:off x="413988" y="2669397"/>
            <a:ext cx="8316000" cy="0"/>
          </a:xfrm>
          <a:prstGeom prst="straightConnector1">
            <a:avLst/>
          </a:prstGeom>
          <a:noFill/>
          <a:ln cap="flat" cmpd="sng" w="9525">
            <a:solidFill>
              <a:srgbClr val="2C2C2C"/>
            </a:solidFill>
            <a:prstDash val="solid"/>
            <a:round/>
            <a:headEnd len="med" w="med" type="none"/>
            <a:tailEnd len="med" w="med" type="none"/>
          </a:ln>
        </p:spPr>
      </p:cxnSp>
      <p:sp>
        <p:nvSpPr>
          <p:cNvPr id="145" name="Google Shape;145;p20"/>
          <p:cNvSpPr txBox="1"/>
          <p:nvPr>
            <p:ph idx="1" type="body"/>
          </p:nvPr>
        </p:nvSpPr>
        <p:spPr>
          <a:xfrm>
            <a:off x="4349038" y="2669397"/>
            <a:ext cx="1467300" cy="13320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Diseño gráfico</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Ilustración</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Animación</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Clr>
                <a:schemeClr val="dk1"/>
              </a:buClr>
              <a:buSzPts val="1100"/>
              <a:buFont typeface="Arial"/>
              <a:buNone/>
            </a:pPr>
            <a:r>
              <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t/>
            </a:r>
            <a:endParaRPr sz="800">
              <a:solidFill>
                <a:srgbClr val="2C2C2C"/>
              </a:solidFill>
              <a:latin typeface="Epilogue Light"/>
              <a:ea typeface="Epilogue Light"/>
              <a:cs typeface="Epilogue Light"/>
              <a:sym typeface="Epilogue Light"/>
            </a:endParaRPr>
          </a:p>
        </p:txBody>
      </p:sp>
      <p:sp>
        <p:nvSpPr>
          <p:cNvPr id="146" name="Google Shape;146;p20"/>
          <p:cNvSpPr txBox="1"/>
          <p:nvPr>
            <p:ph idx="1" type="body"/>
          </p:nvPr>
        </p:nvSpPr>
        <p:spPr>
          <a:xfrm>
            <a:off x="7807625" y="1711047"/>
            <a:ext cx="921600" cy="786000"/>
          </a:xfrm>
          <a:prstGeom prst="rect">
            <a:avLst/>
          </a:prstGeom>
        </p:spPr>
        <p:txBody>
          <a:bodyPr anchorCtr="0" anchor="t" bIns="91425" lIns="91425" spcFirstLastPara="1" rIns="91425" wrap="square" tIns="91425">
            <a:noAutofit/>
          </a:bodyPr>
          <a:lstStyle/>
          <a:p>
            <a:pPr indent="0" lvl="0" marL="0" rtl="0" algn="l">
              <a:spcBef>
                <a:spcPts val="0"/>
              </a:spcBef>
              <a:spcAft>
                <a:spcPts val="2300"/>
              </a:spcAft>
              <a:buSzPts val="941"/>
              <a:buNone/>
            </a:pPr>
            <a:r>
              <a:rPr lang="es" sz="3879">
                <a:solidFill>
                  <a:srgbClr val="2C2C2C"/>
                </a:solidFill>
                <a:latin typeface="Epilogue"/>
                <a:ea typeface="Epilogue"/>
                <a:cs typeface="Epilogue"/>
                <a:sym typeface="Epilogue"/>
              </a:rPr>
              <a:t>1.1</a:t>
            </a:r>
            <a:endParaRPr sz="2992">
              <a:solidFill>
                <a:srgbClr val="2C2C2C"/>
              </a:solidFill>
              <a:latin typeface="Epilogue"/>
              <a:ea typeface="Epilogue"/>
              <a:cs typeface="Epilogue"/>
              <a:sym typeface="Epilogue"/>
            </a:endParaRPr>
          </a:p>
        </p:txBody>
      </p:sp>
      <p:sp>
        <p:nvSpPr>
          <p:cNvPr id="147" name="Google Shape;147;p20"/>
          <p:cNvSpPr txBox="1"/>
          <p:nvPr>
            <p:ph idx="1" type="body"/>
          </p:nvPr>
        </p:nvSpPr>
        <p:spPr>
          <a:xfrm>
            <a:off x="7807625" y="2588397"/>
            <a:ext cx="921600" cy="786000"/>
          </a:xfrm>
          <a:prstGeom prst="rect">
            <a:avLst/>
          </a:prstGeom>
        </p:spPr>
        <p:txBody>
          <a:bodyPr anchorCtr="0" anchor="t" bIns="91425" lIns="91425" spcFirstLastPara="1" rIns="91425" wrap="square" tIns="91425">
            <a:noAutofit/>
          </a:bodyPr>
          <a:lstStyle/>
          <a:p>
            <a:pPr indent="0" lvl="0" marL="0" rtl="0" algn="l">
              <a:spcBef>
                <a:spcPts val="0"/>
              </a:spcBef>
              <a:spcAft>
                <a:spcPts val="2300"/>
              </a:spcAft>
              <a:buSzPts val="941"/>
              <a:buNone/>
            </a:pPr>
            <a:r>
              <a:rPr lang="es" sz="3879">
                <a:solidFill>
                  <a:srgbClr val="2C2C2C"/>
                </a:solidFill>
                <a:latin typeface="Epilogue"/>
                <a:ea typeface="Epilogue"/>
                <a:cs typeface="Epilogue"/>
                <a:sym typeface="Epilogue"/>
              </a:rPr>
              <a:t>1.2</a:t>
            </a:r>
            <a:endParaRPr sz="2992">
              <a:solidFill>
                <a:srgbClr val="2C2C2C"/>
              </a:solidFill>
              <a:latin typeface="Epilogue"/>
              <a:ea typeface="Epilogue"/>
              <a:cs typeface="Epilogue"/>
              <a:sym typeface="Epilogue"/>
            </a:endParaRPr>
          </a:p>
        </p:txBody>
      </p:sp>
      <p:sp>
        <p:nvSpPr>
          <p:cNvPr id="148" name="Google Shape;148;p20"/>
          <p:cNvSpPr txBox="1"/>
          <p:nvPr>
            <p:ph idx="1" type="body"/>
          </p:nvPr>
        </p:nvSpPr>
        <p:spPr>
          <a:xfrm>
            <a:off x="2777363" y="3681097"/>
            <a:ext cx="1467300" cy="13320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Diseño web</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Desarrollo web</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UX / UI</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Design System</a:t>
            </a:r>
            <a:endParaRPr sz="7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t/>
            </a:r>
            <a:endParaRPr sz="800">
              <a:solidFill>
                <a:srgbClr val="2C2C2C"/>
              </a:solidFill>
              <a:latin typeface="Epilogue Light"/>
              <a:ea typeface="Epilogue Light"/>
              <a:cs typeface="Epilogue Light"/>
              <a:sym typeface="Epilogue Light"/>
            </a:endParaRPr>
          </a:p>
        </p:txBody>
      </p:sp>
      <p:cxnSp>
        <p:nvCxnSpPr>
          <p:cNvPr id="149" name="Google Shape;149;p20"/>
          <p:cNvCxnSpPr/>
          <p:nvPr/>
        </p:nvCxnSpPr>
        <p:spPr>
          <a:xfrm>
            <a:off x="413988" y="3681097"/>
            <a:ext cx="8316000" cy="0"/>
          </a:xfrm>
          <a:prstGeom prst="straightConnector1">
            <a:avLst/>
          </a:prstGeom>
          <a:noFill/>
          <a:ln cap="flat" cmpd="sng" w="9525">
            <a:solidFill>
              <a:srgbClr val="2C2C2C"/>
            </a:solidFill>
            <a:prstDash val="solid"/>
            <a:round/>
            <a:headEnd len="med" w="med" type="none"/>
            <a:tailEnd len="med" w="med" type="none"/>
          </a:ln>
        </p:spPr>
      </p:cxnSp>
      <p:sp>
        <p:nvSpPr>
          <p:cNvPr id="150" name="Google Shape;150;p20"/>
          <p:cNvSpPr txBox="1"/>
          <p:nvPr>
            <p:ph idx="1" type="body"/>
          </p:nvPr>
        </p:nvSpPr>
        <p:spPr>
          <a:xfrm>
            <a:off x="4349052" y="3681097"/>
            <a:ext cx="1699800" cy="13320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Wireframing</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Arquitectura de la información</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rPr lang="es" sz="800">
                <a:solidFill>
                  <a:srgbClr val="2C2C2C"/>
                </a:solidFill>
                <a:latin typeface="Epilogue Light"/>
                <a:ea typeface="Epilogue Light"/>
                <a:cs typeface="Epilogue Light"/>
                <a:sym typeface="Epilogue Light"/>
              </a:rPr>
              <a:t>Aplicaciones Web</a:t>
            </a:r>
            <a:endParaRPr sz="7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t/>
            </a:r>
            <a:endParaRPr sz="800">
              <a:solidFill>
                <a:srgbClr val="2C2C2C"/>
              </a:solidFill>
              <a:latin typeface="Epilogue Light"/>
              <a:ea typeface="Epilogue Light"/>
              <a:cs typeface="Epilogue Light"/>
              <a:sym typeface="Epilogue Light"/>
            </a:endParaRPr>
          </a:p>
          <a:p>
            <a:pPr indent="0" lvl="0" marL="0" rtl="0" algn="l">
              <a:lnSpc>
                <a:spcPct val="150000"/>
              </a:lnSpc>
              <a:spcBef>
                <a:spcPts val="0"/>
              </a:spcBef>
              <a:spcAft>
                <a:spcPts val="0"/>
              </a:spcAft>
              <a:buNone/>
            </a:pPr>
            <a:r>
              <a:t/>
            </a:r>
            <a:endParaRPr sz="800">
              <a:solidFill>
                <a:srgbClr val="2C2C2C"/>
              </a:solidFill>
              <a:latin typeface="Epilogue Light"/>
              <a:ea typeface="Epilogue Light"/>
              <a:cs typeface="Epilogue Light"/>
              <a:sym typeface="Epilogue Light"/>
            </a:endParaRPr>
          </a:p>
        </p:txBody>
      </p:sp>
      <p:sp>
        <p:nvSpPr>
          <p:cNvPr id="151" name="Google Shape;151;p20"/>
          <p:cNvSpPr txBox="1"/>
          <p:nvPr>
            <p:ph idx="1" type="body"/>
          </p:nvPr>
        </p:nvSpPr>
        <p:spPr>
          <a:xfrm>
            <a:off x="7807625" y="3600097"/>
            <a:ext cx="921600" cy="786000"/>
          </a:xfrm>
          <a:prstGeom prst="rect">
            <a:avLst/>
          </a:prstGeom>
        </p:spPr>
        <p:txBody>
          <a:bodyPr anchorCtr="0" anchor="t" bIns="91425" lIns="91425" spcFirstLastPara="1" rIns="91425" wrap="square" tIns="91425">
            <a:noAutofit/>
          </a:bodyPr>
          <a:lstStyle/>
          <a:p>
            <a:pPr indent="0" lvl="0" marL="0" rtl="0" algn="l">
              <a:spcBef>
                <a:spcPts val="0"/>
              </a:spcBef>
              <a:spcAft>
                <a:spcPts val="2300"/>
              </a:spcAft>
              <a:buSzPts val="941"/>
              <a:buNone/>
            </a:pPr>
            <a:r>
              <a:rPr lang="es" sz="3879">
                <a:solidFill>
                  <a:srgbClr val="2C2C2C"/>
                </a:solidFill>
                <a:latin typeface="Epilogue"/>
                <a:ea typeface="Epilogue"/>
                <a:cs typeface="Epilogue"/>
                <a:sym typeface="Epilogue"/>
              </a:rPr>
              <a:t>1.3</a:t>
            </a:r>
            <a:endParaRPr sz="2992">
              <a:solidFill>
                <a:srgbClr val="2C2C2C"/>
              </a:solidFill>
              <a:latin typeface="Epilogue"/>
              <a:ea typeface="Epilogue"/>
              <a:cs typeface="Epilogue"/>
              <a:sym typeface="Epilogue"/>
            </a:endParaRPr>
          </a:p>
        </p:txBody>
      </p:sp>
      <p:pic>
        <p:nvPicPr>
          <p:cNvPr id="152" name="Google Shape;152;p20"/>
          <p:cNvPicPr preferRelativeResize="0"/>
          <p:nvPr/>
        </p:nvPicPr>
        <p:blipFill>
          <a:blip r:embed="rId3">
            <a:alphaModFix/>
          </a:blip>
          <a:stretch>
            <a:fillRect/>
          </a:stretch>
        </p:blipFill>
        <p:spPr>
          <a:xfrm>
            <a:off x="7675225" y="4648937"/>
            <a:ext cx="1096301" cy="333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C2C"/>
        </a:solidFill>
      </p:bgPr>
    </p:bg>
    <p:spTree>
      <p:nvGrpSpPr>
        <p:cNvPr id="156" name="Shape 156"/>
        <p:cNvGrpSpPr/>
        <p:nvPr/>
      </p:nvGrpSpPr>
      <p:grpSpPr>
        <a:xfrm>
          <a:off x="0" y="0"/>
          <a:ext cx="0" cy="0"/>
          <a:chOff x="0" y="0"/>
          <a:chExt cx="0" cy="0"/>
        </a:xfrm>
      </p:grpSpPr>
      <p:sp>
        <p:nvSpPr>
          <p:cNvPr id="157" name="Google Shape;157;p21"/>
          <p:cNvSpPr txBox="1"/>
          <p:nvPr>
            <p:ph idx="1" type="body"/>
          </p:nvPr>
        </p:nvSpPr>
        <p:spPr>
          <a:xfrm>
            <a:off x="36475" y="839250"/>
            <a:ext cx="10233600" cy="6313200"/>
          </a:xfrm>
          <a:prstGeom prst="rect">
            <a:avLst/>
          </a:prstGeom>
        </p:spPr>
        <p:txBody>
          <a:bodyPr anchorCtr="0" anchor="t" bIns="91425" lIns="91425" spcFirstLastPara="1" rIns="91425" wrap="square" tIns="91425">
            <a:normAutofit fontScale="32500"/>
          </a:bodyPr>
          <a:lstStyle/>
          <a:p>
            <a:pPr indent="0" lvl="0" marL="0" rtl="0" algn="l">
              <a:spcBef>
                <a:spcPts val="0"/>
              </a:spcBef>
              <a:spcAft>
                <a:spcPts val="0"/>
              </a:spcAft>
              <a:buClr>
                <a:schemeClr val="dk1"/>
              </a:buClr>
              <a:buSzPts val="358"/>
              <a:buFont typeface="Arial"/>
              <a:buNone/>
            </a:pPr>
            <a:r>
              <a:rPr b="1" lang="es" sz="62500">
                <a:solidFill>
                  <a:srgbClr val="FFFFFF"/>
                </a:solidFill>
                <a:latin typeface="Epilogue"/>
                <a:ea typeface="Epilogue"/>
                <a:cs typeface="Epilogue"/>
                <a:sym typeface="Epilogue"/>
              </a:rPr>
              <a:t>Money</a:t>
            </a:r>
            <a:endParaRPr b="1" sz="62500">
              <a:solidFill>
                <a:srgbClr val="FFFFFF"/>
              </a:solidFill>
              <a:latin typeface="Epilogue"/>
              <a:ea typeface="Epilogue"/>
              <a:cs typeface="Epilogue"/>
              <a:sym typeface="Epilogue"/>
            </a:endParaRPr>
          </a:p>
          <a:p>
            <a:pPr indent="0" lvl="0" marL="0" rtl="0" algn="l">
              <a:spcBef>
                <a:spcPts val="0"/>
              </a:spcBef>
              <a:spcAft>
                <a:spcPts val="1200"/>
              </a:spcAft>
              <a:buNone/>
            </a:pPr>
            <a:r>
              <a:t/>
            </a:r>
            <a:endParaRPr b="1" sz="3000">
              <a:solidFill>
                <a:srgbClr val="ECECEC"/>
              </a:solidFill>
              <a:latin typeface="Epilogue"/>
              <a:ea typeface="Epilogue"/>
              <a:cs typeface="Epilogue"/>
              <a:sym typeface="Epilogue"/>
            </a:endParaRPr>
          </a:p>
        </p:txBody>
      </p:sp>
      <p:pic>
        <p:nvPicPr>
          <p:cNvPr id="158" name="Google Shape;158;p21"/>
          <p:cNvPicPr preferRelativeResize="0"/>
          <p:nvPr/>
        </p:nvPicPr>
        <p:blipFill>
          <a:blip r:embed="rId3">
            <a:alphaModFix/>
          </a:blip>
          <a:stretch>
            <a:fillRect/>
          </a:stretch>
        </p:blipFill>
        <p:spPr>
          <a:xfrm>
            <a:off x="7798511" y="4746251"/>
            <a:ext cx="840975" cy="138800"/>
          </a:xfrm>
          <a:prstGeom prst="rect">
            <a:avLst/>
          </a:prstGeom>
          <a:noFill/>
          <a:ln>
            <a:noFill/>
          </a:ln>
        </p:spPr>
      </p:pic>
      <p:sp>
        <p:nvSpPr>
          <p:cNvPr id="159" name="Google Shape;159;p21"/>
          <p:cNvSpPr txBox="1"/>
          <p:nvPr>
            <p:ph idx="1" type="body"/>
          </p:nvPr>
        </p:nvSpPr>
        <p:spPr>
          <a:xfrm>
            <a:off x="192600" y="790750"/>
            <a:ext cx="7380000" cy="627000"/>
          </a:xfrm>
          <a:prstGeom prst="rect">
            <a:avLst/>
          </a:prstGeom>
        </p:spPr>
        <p:txBody>
          <a:bodyPr anchorCtr="0" anchor="t" bIns="91425" lIns="91425" spcFirstLastPara="1" rIns="91425" wrap="square" tIns="91425">
            <a:noAutofit/>
          </a:bodyPr>
          <a:lstStyle/>
          <a:p>
            <a:pPr indent="0" lvl="0" marL="0" rtl="0" algn="l">
              <a:lnSpc>
                <a:spcPct val="105000"/>
              </a:lnSpc>
              <a:spcBef>
                <a:spcPts val="0"/>
              </a:spcBef>
              <a:spcAft>
                <a:spcPts val="0"/>
              </a:spcAft>
              <a:buClr>
                <a:schemeClr val="dk1"/>
              </a:buClr>
              <a:buSzPts val="514"/>
              <a:buFont typeface="Arial"/>
              <a:buNone/>
            </a:pPr>
            <a:r>
              <a:rPr lang="es" sz="2660">
                <a:solidFill>
                  <a:srgbClr val="FFFFFF"/>
                </a:solidFill>
                <a:latin typeface="Epilogue Light"/>
                <a:ea typeface="Epilogue Light"/>
                <a:cs typeface="Epilogue Light"/>
                <a:sym typeface="Epilogue Light"/>
              </a:rPr>
              <a:t>Well, let’s go to talk about the</a:t>
            </a:r>
            <a:endParaRPr sz="2660">
              <a:solidFill>
                <a:srgbClr val="FFFFFF"/>
              </a:solidFill>
              <a:latin typeface="Epilogue Light"/>
              <a:ea typeface="Epilogue Light"/>
              <a:cs typeface="Epilogue Light"/>
              <a:sym typeface="Epilogue Light"/>
            </a:endParaRPr>
          </a:p>
          <a:p>
            <a:pPr indent="0" lvl="0" marL="0" rtl="0" algn="l">
              <a:lnSpc>
                <a:spcPct val="105000"/>
              </a:lnSpc>
              <a:spcBef>
                <a:spcPts val="0"/>
              </a:spcBef>
              <a:spcAft>
                <a:spcPts val="1200"/>
              </a:spcAft>
              <a:buSzPts val="514"/>
              <a:buNone/>
            </a:pPr>
            <a:r>
              <a:t/>
            </a:r>
            <a:endParaRPr b="1" sz="341">
              <a:solidFill>
                <a:srgbClr val="ECECEC"/>
              </a:solidFill>
              <a:latin typeface="Epilogue"/>
              <a:ea typeface="Epilogue"/>
              <a:cs typeface="Epilogue"/>
              <a:sym typeface="Epilogue"/>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